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78" r:id="rId3"/>
    <p:sldId id="374" r:id="rId4"/>
    <p:sldId id="325" r:id="rId5"/>
    <p:sldId id="309" r:id="rId6"/>
    <p:sldId id="310" r:id="rId7"/>
    <p:sldId id="326" r:id="rId8"/>
    <p:sldId id="328" r:id="rId9"/>
    <p:sldId id="329" r:id="rId10"/>
    <p:sldId id="330" r:id="rId11"/>
    <p:sldId id="332" r:id="rId12"/>
    <p:sldId id="333" r:id="rId13"/>
    <p:sldId id="334" r:id="rId14"/>
    <p:sldId id="437" r:id="rId15"/>
    <p:sldId id="438" r:id="rId16"/>
    <p:sldId id="413" r:id="rId17"/>
    <p:sldId id="414" r:id="rId18"/>
    <p:sldId id="415" r:id="rId19"/>
    <p:sldId id="416" r:id="rId20"/>
    <p:sldId id="417" r:id="rId21"/>
    <p:sldId id="418" r:id="rId22"/>
    <p:sldId id="419" r:id="rId23"/>
    <p:sldId id="420" r:id="rId24"/>
    <p:sldId id="421" r:id="rId25"/>
    <p:sldId id="422" r:id="rId26"/>
    <p:sldId id="423" r:id="rId27"/>
    <p:sldId id="424" r:id="rId28"/>
    <p:sldId id="425" r:id="rId29"/>
    <p:sldId id="426" r:id="rId30"/>
    <p:sldId id="427" r:id="rId31"/>
    <p:sldId id="428" r:id="rId32"/>
    <p:sldId id="429" r:id="rId33"/>
    <p:sldId id="430" r:id="rId34"/>
    <p:sldId id="431" r:id="rId35"/>
    <p:sldId id="432" r:id="rId36"/>
    <p:sldId id="433" r:id="rId37"/>
    <p:sldId id="434" r:id="rId38"/>
    <p:sldId id="435" r:id="rId39"/>
    <p:sldId id="436" r:id="rId40"/>
    <p:sldId id="349" r:id="rId41"/>
    <p:sldId id="350" r:id="rId43"/>
    <p:sldId id="335" r:id="rId44"/>
    <p:sldId id="351" r:id="rId45"/>
    <p:sldId id="337" r:id="rId46"/>
    <p:sldId id="338" r:id="rId47"/>
    <p:sldId id="339" r:id="rId48"/>
    <p:sldId id="340" r:id="rId49"/>
    <p:sldId id="341" r:id="rId50"/>
    <p:sldId id="342" r:id="rId51"/>
    <p:sldId id="343" r:id="rId52"/>
    <p:sldId id="344" r:id="rId53"/>
    <p:sldId id="345" r:id="rId54"/>
    <p:sldId id="348" r:id="rId55"/>
    <p:sldId id="346" r:id="rId56"/>
    <p:sldId id="323" r:id="rId5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5E4E2"/>
    <a:srgbClr val="10275A"/>
    <a:srgbClr val="00A9E8"/>
    <a:srgbClr val="4A7FC1"/>
    <a:srgbClr val="52AC62"/>
    <a:srgbClr val="3EB5F1"/>
    <a:srgbClr val="007000"/>
    <a:srgbClr val="0070FF"/>
    <a:srgbClr val="F019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869" y="-182"/>
      </p:cViewPr>
      <p:guideLst>
        <p:guide orient="horz" pos="16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0" Type="http://schemas.openxmlformats.org/officeDocument/2006/relationships/tableStyles" Target="tableStyles.xml"/><Relationship Id="rId6" Type="http://schemas.openxmlformats.org/officeDocument/2006/relationships/slide" Target="slides/slide4.xml"/><Relationship Id="rId59" Type="http://schemas.openxmlformats.org/officeDocument/2006/relationships/viewProps" Target="viewProps.xml"/><Relationship Id="rId58" Type="http://schemas.openxmlformats.org/officeDocument/2006/relationships/presProps" Target="presProps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E8C765-E88B-4806-881D-31E031B03CF1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7BE9C-FCA2-47F3-97FA-55025D50EBDD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CCDF5-B8D5-4F47-9E27-EC4F206455F2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CCDF5-B8D5-4F47-9E27-EC4F206455F2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7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A9FA8-52A8-48AD-A3B5-1506AD70A40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5A8B8-DFD8-48BC-942B-E1C255F4C4F3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 rot="6300000">
            <a:off x="4768908" y="1361878"/>
            <a:ext cx="5611582" cy="4206841"/>
            <a:chOff x="-1037289" y="-175842"/>
            <a:chExt cx="5611582" cy="4206841"/>
          </a:xfrm>
        </p:grpSpPr>
        <p:sp>
          <p:nvSpPr>
            <p:cNvPr id="16" name="Полилиния 15"/>
            <p:cNvSpPr/>
            <p:nvPr/>
          </p:nvSpPr>
          <p:spPr>
            <a:xfrm flipH="1">
              <a:off x="-771139" y="33897"/>
              <a:ext cx="5306121" cy="3681529"/>
            </a:xfrm>
            <a:custGeom>
              <a:avLst/>
              <a:gdLst>
                <a:gd name="connsiteX0" fmla="*/ 0 w 3578469"/>
                <a:gd name="connsiteY0" fmla="*/ 2470638 h 2470638"/>
                <a:gd name="connsiteX1" fmla="*/ 3560885 w 3578469"/>
                <a:gd name="connsiteY1" fmla="*/ 0 h 2470638"/>
                <a:gd name="connsiteX2" fmla="*/ 3578469 w 3578469"/>
                <a:gd name="connsiteY2" fmla="*/ 430823 h 2470638"/>
                <a:gd name="connsiteX3" fmla="*/ 0 w 3578469"/>
                <a:gd name="connsiteY3" fmla="*/ 2470638 h 2470638"/>
                <a:gd name="connsiteX0-1" fmla="*/ 0 w 3578469"/>
                <a:gd name="connsiteY0-2" fmla="*/ 2470638 h 2470638"/>
                <a:gd name="connsiteX1-3" fmla="*/ 3560885 w 3578469"/>
                <a:gd name="connsiteY1-4" fmla="*/ 0 h 2470638"/>
                <a:gd name="connsiteX2-5" fmla="*/ 3578469 w 3578469"/>
                <a:gd name="connsiteY2-6" fmla="*/ 430823 h 2470638"/>
                <a:gd name="connsiteX3-7" fmla="*/ 0 w 3578469"/>
                <a:gd name="connsiteY3-8" fmla="*/ 2470638 h 2470638"/>
                <a:gd name="connsiteX0-9" fmla="*/ 0 w 3578469"/>
                <a:gd name="connsiteY0-10" fmla="*/ 2470638 h 2470638"/>
                <a:gd name="connsiteX1-11" fmla="*/ 3560885 w 3578469"/>
                <a:gd name="connsiteY1-12" fmla="*/ 0 h 2470638"/>
                <a:gd name="connsiteX2-13" fmla="*/ 3578469 w 3578469"/>
                <a:gd name="connsiteY2-14" fmla="*/ 430823 h 2470638"/>
                <a:gd name="connsiteX3-15" fmla="*/ 0 w 3578469"/>
                <a:gd name="connsiteY3-16" fmla="*/ 2470638 h 2470638"/>
                <a:gd name="connsiteX0-17" fmla="*/ 0 w 3578469"/>
                <a:gd name="connsiteY0-18" fmla="*/ 2470638 h 2470638"/>
                <a:gd name="connsiteX1-19" fmla="*/ 3560885 w 3578469"/>
                <a:gd name="connsiteY1-20" fmla="*/ 0 h 2470638"/>
                <a:gd name="connsiteX2-21" fmla="*/ 3578469 w 3578469"/>
                <a:gd name="connsiteY2-22" fmla="*/ 430823 h 2470638"/>
                <a:gd name="connsiteX3-23" fmla="*/ 0 w 3578469"/>
                <a:gd name="connsiteY3-24" fmla="*/ 2470638 h 2470638"/>
                <a:gd name="connsiteX0-25" fmla="*/ 0 w 3578469"/>
                <a:gd name="connsiteY0-26" fmla="*/ 2470638 h 2470638"/>
                <a:gd name="connsiteX1-27" fmla="*/ 3560885 w 3578469"/>
                <a:gd name="connsiteY1-28" fmla="*/ 0 h 2470638"/>
                <a:gd name="connsiteX2-29" fmla="*/ 3578469 w 3578469"/>
                <a:gd name="connsiteY2-30" fmla="*/ 430823 h 2470638"/>
                <a:gd name="connsiteX3-31" fmla="*/ 0 w 3578469"/>
                <a:gd name="connsiteY3-32" fmla="*/ 2470638 h 2470638"/>
                <a:gd name="connsiteX0-33" fmla="*/ 3578469 w 3639833"/>
                <a:gd name="connsiteY0-34" fmla="*/ 430823 h 2470638"/>
                <a:gd name="connsiteX1-35" fmla="*/ 0 w 3639833"/>
                <a:gd name="connsiteY1-36" fmla="*/ 2470638 h 2470638"/>
                <a:gd name="connsiteX2-37" fmla="*/ 3560885 w 3639833"/>
                <a:gd name="connsiteY2-38" fmla="*/ 0 h 2470638"/>
                <a:gd name="connsiteX3-39" fmla="*/ 3639833 w 3639833"/>
                <a:gd name="connsiteY3-40" fmla="*/ 492187 h 2470638"/>
                <a:gd name="connsiteX0-41" fmla="*/ 3578469 w 3578469"/>
                <a:gd name="connsiteY0-42" fmla="*/ 430823 h 2470638"/>
                <a:gd name="connsiteX1-43" fmla="*/ 0 w 3578469"/>
                <a:gd name="connsiteY1-44" fmla="*/ 2470638 h 2470638"/>
                <a:gd name="connsiteX2-45" fmla="*/ 3560885 w 3578469"/>
                <a:gd name="connsiteY2-46" fmla="*/ 0 h 2470638"/>
                <a:gd name="connsiteX0-47" fmla="*/ 0 w 3560885"/>
                <a:gd name="connsiteY0-48" fmla="*/ 2470638 h 2470638"/>
                <a:gd name="connsiteX1-49" fmla="*/ 3560885 w 3560885"/>
                <a:gd name="connsiteY1-50" fmla="*/ 0 h 2470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3560885" h="2470638">
                  <a:moveTo>
                    <a:pt x="0" y="2470638"/>
                  </a:moveTo>
                  <a:cubicBezTo>
                    <a:pt x="773724" y="1137138"/>
                    <a:pt x="2259623" y="164123"/>
                    <a:pt x="3560885" y="0"/>
                  </a:cubicBezTo>
                </a:path>
              </a:pathLst>
            </a:custGeom>
            <a:noFill/>
            <a:ln w="3175"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7" name="Полилиния 16"/>
            <p:cNvSpPr/>
            <p:nvPr/>
          </p:nvSpPr>
          <p:spPr>
            <a:xfrm flipH="1">
              <a:off x="-731828" y="-175842"/>
              <a:ext cx="5306121" cy="3681529"/>
            </a:xfrm>
            <a:custGeom>
              <a:avLst/>
              <a:gdLst>
                <a:gd name="connsiteX0" fmla="*/ 0 w 3578469"/>
                <a:gd name="connsiteY0" fmla="*/ 2470638 h 2470638"/>
                <a:gd name="connsiteX1" fmla="*/ 3560885 w 3578469"/>
                <a:gd name="connsiteY1" fmla="*/ 0 h 2470638"/>
                <a:gd name="connsiteX2" fmla="*/ 3578469 w 3578469"/>
                <a:gd name="connsiteY2" fmla="*/ 430823 h 2470638"/>
                <a:gd name="connsiteX3" fmla="*/ 0 w 3578469"/>
                <a:gd name="connsiteY3" fmla="*/ 2470638 h 2470638"/>
                <a:gd name="connsiteX0-1" fmla="*/ 0 w 3578469"/>
                <a:gd name="connsiteY0-2" fmla="*/ 2470638 h 2470638"/>
                <a:gd name="connsiteX1-3" fmla="*/ 3560885 w 3578469"/>
                <a:gd name="connsiteY1-4" fmla="*/ 0 h 2470638"/>
                <a:gd name="connsiteX2-5" fmla="*/ 3578469 w 3578469"/>
                <a:gd name="connsiteY2-6" fmla="*/ 430823 h 2470638"/>
                <a:gd name="connsiteX3-7" fmla="*/ 0 w 3578469"/>
                <a:gd name="connsiteY3-8" fmla="*/ 2470638 h 2470638"/>
                <a:gd name="connsiteX0-9" fmla="*/ 0 w 3578469"/>
                <a:gd name="connsiteY0-10" fmla="*/ 2470638 h 2470638"/>
                <a:gd name="connsiteX1-11" fmla="*/ 3560885 w 3578469"/>
                <a:gd name="connsiteY1-12" fmla="*/ 0 h 2470638"/>
                <a:gd name="connsiteX2-13" fmla="*/ 3578469 w 3578469"/>
                <a:gd name="connsiteY2-14" fmla="*/ 430823 h 2470638"/>
                <a:gd name="connsiteX3-15" fmla="*/ 0 w 3578469"/>
                <a:gd name="connsiteY3-16" fmla="*/ 2470638 h 2470638"/>
                <a:gd name="connsiteX0-17" fmla="*/ 0 w 3578469"/>
                <a:gd name="connsiteY0-18" fmla="*/ 2470638 h 2470638"/>
                <a:gd name="connsiteX1-19" fmla="*/ 3560885 w 3578469"/>
                <a:gd name="connsiteY1-20" fmla="*/ 0 h 2470638"/>
                <a:gd name="connsiteX2-21" fmla="*/ 3578469 w 3578469"/>
                <a:gd name="connsiteY2-22" fmla="*/ 430823 h 2470638"/>
                <a:gd name="connsiteX3-23" fmla="*/ 0 w 3578469"/>
                <a:gd name="connsiteY3-24" fmla="*/ 2470638 h 2470638"/>
                <a:gd name="connsiteX0-25" fmla="*/ 0 w 3578469"/>
                <a:gd name="connsiteY0-26" fmla="*/ 2470638 h 2470638"/>
                <a:gd name="connsiteX1-27" fmla="*/ 3560885 w 3578469"/>
                <a:gd name="connsiteY1-28" fmla="*/ 0 h 2470638"/>
                <a:gd name="connsiteX2-29" fmla="*/ 3578469 w 3578469"/>
                <a:gd name="connsiteY2-30" fmla="*/ 430823 h 2470638"/>
                <a:gd name="connsiteX3-31" fmla="*/ 0 w 3578469"/>
                <a:gd name="connsiteY3-32" fmla="*/ 2470638 h 2470638"/>
                <a:gd name="connsiteX0-33" fmla="*/ 3578469 w 3639833"/>
                <a:gd name="connsiteY0-34" fmla="*/ 430823 h 2470638"/>
                <a:gd name="connsiteX1-35" fmla="*/ 0 w 3639833"/>
                <a:gd name="connsiteY1-36" fmla="*/ 2470638 h 2470638"/>
                <a:gd name="connsiteX2-37" fmla="*/ 3560885 w 3639833"/>
                <a:gd name="connsiteY2-38" fmla="*/ 0 h 2470638"/>
                <a:gd name="connsiteX3-39" fmla="*/ 3639833 w 3639833"/>
                <a:gd name="connsiteY3-40" fmla="*/ 492187 h 2470638"/>
                <a:gd name="connsiteX0-41" fmla="*/ 3578469 w 3578469"/>
                <a:gd name="connsiteY0-42" fmla="*/ 430823 h 2470638"/>
                <a:gd name="connsiteX1-43" fmla="*/ 0 w 3578469"/>
                <a:gd name="connsiteY1-44" fmla="*/ 2470638 h 2470638"/>
                <a:gd name="connsiteX2-45" fmla="*/ 3560885 w 3578469"/>
                <a:gd name="connsiteY2-46" fmla="*/ 0 h 2470638"/>
                <a:gd name="connsiteX0-47" fmla="*/ 0 w 3560885"/>
                <a:gd name="connsiteY0-48" fmla="*/ 2470638 h 2470638"/>
                <a:gd name="connsiteX1-49" fmla="*/ 3560885 w 3560885"/>
                <a:gd name="connsiteY1-50" fmla="*/ 0 h 2470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3560885" h="2470638">
                  <a:moveTo>
                    <a:pt x="0" y="2470638"/>
                  </a:moveTo>
                  <a:cubicBezTo>
                    <a:pt x="773724" y="1137138"/>
                    <a:pt x="2259623" y="164123"/>
                    <a:pt x="3560885" y="0"/>
                  </a:cubicBezTo>
                </a:path>
              </a:pathLst>
            </a:custGeom>
            <a:noFill/>
            <a:ln w="3175"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8" name="Полилиния 17"/>
            <p:cNvSpPr/>
            <p:nvPr/>
          </p:nvSpPr>
          <p:spPr>
            <a:xfrm flipH="1">
              <a:off x="-1037289" y="349470"/>
              <a:ext cx="5306121" cy="3681529"/>
            </a:xfrm>
            <a:custGeom>
              <a:avLst/>
              <a:gdLst>
                <a:gd name="connsiteX0" fmla="*/ 0 w 3578469"/>
                <a:gd name="connsiteY0" fmla="*/ 2470638 h 2470638"/>
                <a:gd name="connsiteX1" fmla="*/ 3560885 w 3578469"/>
                <a:gd name="connsiteY1" fmla="*/ 0 h 2470638"/>
                <a:gd name="connsiteX2" fmla="*/ 3578469 w 3578469"/>
                <a:gd name="connsiteY2" fmla="*/ 430823 h 2470638"/>
                <a:gd name="connsiteX3" fmla="*/ 0 w 3578469"/>
                <a:gd name="connsiteY3" fmla="*/ 2470638 h 2470638"/>
                <a:gd name="connsiteX0-1" fmla="*/ 0 w 3578469"/>
                <a:gd name="connsiteY0-2" fmla="*/ 2470638 h 2470638"/>
                <a:gd name="connsiteX1-3" fmla="*/ 3560885 w 3578469"/>
                <a:gd name="connsiteY1-4" fmla="*/ 0 h 2470638"/>
                <a:gd name="connsiteX2-5" fmla="*/ 3578469 w 3578469"/>
                <a:gd name="connsiteY2-6" fmla="*/ 430823 h 2470638"/>
                <a:gd name="connsiteX3-7" fmla="*/ 0 w 3578469"/>
                <a:gd name="connsiteY3-8" fmla="*/ 2470638 h 2470638"/>
                <a:gd name="connsiteX0-9" fmla="*/ 0 w 3578469"/>
                <a:gd name="connsiteY0-10" fmla="*/ 2470638 h 2470638"/>
                <a:gd name="connsiteX1-11" fmla="*/ 3560885 w 3578469"/>
                <a:gd name="connsiteY1-12" fmla="*/ 0 h 2470638"/>
                <a:gd name="connsiteX2-13" fmla="*/ 3578469 w 3578469"/>
                <a:gd name="connsiteY2-14" fmla="*/ 430823 h 2470638"/>
                <a:gd name="connsiteX3-15" fmla="*/ 0 w 3578469"/>
                <a:gd name="connsiteY3-16" fmla="*/ 2470638 h 2470638"/>
                <a:gd name="connsiteX0-17" fmla="*/ 0 w 3578469"/>
                <a:gd name="connsiteY0-18" fmla="*/ 2470638 h 2470638"/>
                <a:gd name="connsiteX1-19" fmla="*/ 3560885 w 3578469"/>
                <a:gd name="connsiteY1-20" fmla="*/ 0 h 2470638"/>
                <a:gd name="connsiteX2-21" fmla="*/ 3578469 w 3578469"/>
                <a:gd name="connsiteY2-22" fmla="*/ 430823 h 2470638"/>
                <a:gd name="connsiteX3-23" fmla="*/ 0 w 3578469"/>
                <a:gd name="connsiteY3-24" fmla="*/ 2470638 h 2470638"/>
                <a:gd name="connsiteX0-25" fmla="*/ 0 w 3578469"/>
                <a:gd name="connsiteY0-26" fmla="*/ 2470638 h 2470638"/>
                <a:gd name="connsiteX1-27" fmla="*/ 3560885 w 3578469"/>
                <a:gd name="connsiteY1-28" fmla="*/ 0 h 2470638"/>
                <a:gd name="connsiteX2-29" fmla="*/ 3578469 w 3578469"/>
                <a:gd name="connsiteY2-30" fmla="*/ 430823 h 2470638"/>
                <a:gd name="connsiteX3-31" fmla="*/ 0 w 3578469"/>
                <a:gd name="connsiteY3-32" fmla="*/ 2470638 h 2470638"/>
                <a:gd name="connsiteX0-33" fmla="*/ 3578469 w 3639833"/>
                <a:gd name="connsiteY0-34" fmla="*/ 430823 h 2470638"/>
                <a:gd name="connsiteX1-35" fmla="*/ 0 w 3639833"/>
                <a:gd name="connsiteY1-36" fmla="*/ 2470638 h 2470638"/>
                <a:gd name="connsiteX2-37" fmla="*/ 3560885 w 3639833"/>
                <a:gd name="connsiteY2-38" fmla="*/ 0 h 2470638"/>
                <a:gd name="connsiteX3-39" fmla="*/ 3639833 w 3639833"/>
                <a:gd name="connsiteY3-40" fmla="*/ 492187 h 2470638"/>
                <a:gd name="connsiteX0-41" fmla="*/ 3578469 w 3578469"/>
                <a:gd name="connsiteY0-42" fmla="*/ 430823 h 2470638"/>
                <a:gd name="connsiteX1-43" fmla="*/ 0 w 3578469"/>
                <a:gd name="connsiteY1-44" fmla="*/ 2470638 h 2470638"/>
                <a:gd name="connsiteX2-45" fmla="*/ 3560885 w 3578469"/>
                <a:gd name="connsiteY2-46" fmla="*/ 0 h 2470638"/>
                <a:gd name="connsiteX0-47" fmla="*/ 0 w 3560885"/>
                <a:gd name="connsiteY0-48" fmla="*/ 2470638 h 2470638"/>
                <a:gd name="connsiteX1-49" fmla="*/ 3560885 w 3560885"/>
                <a:gd name="connsiteY1-50" fmla="*/ 0 h 2470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3560885" h="2470638">
                  <a:moveTo>
                    <a:pt x="0" y="2470638"/>
                  </a:moveTo>
                  <a:cubicBezTo>
                    <a:pt x="773724" y="1137138"/>
                    <a:pt x="2259623" y="164123"/>
                    <a:pt x="3560885" y="0"/>
                  </a:cubicBezTo>
                </a:path>
              </a:pathLst>
            </a:custGeom>
            <a:noFill/>
            <a:ln w="3175"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9" name="Полилиния 18"/>
            <p:cNvSpPr/>
            <p:nvPr/>
          </p:nvSpPr>
          <p:spPr>
            <a:xfrm flipH="1">
              <a:off x="-997978" y="139731"/>
              <a:ext cx="5306121" cy="3681529"/>
            </a:xfrm>
            <a:custGeom>
              <a:avLst/>
              <a:gdLst>
                <a:gd name="connsiteX0" fmla="*/ 0 w 3578469"/>
                <a:gd name="connsiteY0" fmla="*/ 2470638 h 2470638"/>
                <a:gd name="connsiteX1" fmla="*/ 3560885 w 3578469"/>
                <a:gd name="connsiteY1" fmla="*/ 0 h 2470638"/>
                <a:gd name="connsiteX2" fmla="*/ 3578469 w 3578469"/>
                <a:gd name="connsiteY2" fmla="*/ 430823 h 2470638"/>
                <a:gd name="connsiteX3" fmla="*/ 0 w 3578469"/>
                <a:gd name="connsiteY3" fmla="*/ 2470638 h 2470638"/>
                <a:gd name="connsiteX0-1" fmla="*/ 0 w 3578469"/>
                <a:gd name="connsiteY0-2" fmla="*/ 2470638 h 2470638"/>
                <a:gd name="connsiteX1-3" fmla="*/ 3560885 w 3578469"/>
                <a:gd name="connsiteY1-4" fmla="*/ 0 h 2470638"/>
                <a:gd name="connsiteX2-5" fmla="*/ 3578469 w 3578469"/>
                <a:gd name="connsiteY2-6" fmla="*/ 430823 h 2470638"/>
                <a:gd name="connsiteX3-7" fmla="*/ 0 w 3578469"/>
                <a:gd name="connsiteY3-8" fmla="*/ 2470638 h 2470638"/>
                <a:gd name="connsiteX0-9" fmla="*/ 0 w 3578469"/>
                <a:gd name="connsiteY0-10" fmla="*/ 2470638 h 2470638"/>
                <a:gd name="connsiteX1-11" fmla="*/ 3560885 w 3578469"/>
                <a:gd name="connsiteY1-12" fmla="*/ 0 h 2470638"/>
                <a:gd name="connsiteX2-13" fmla="*/ 3578469 w 3578469"/>
                <a:gd name="connsiteY2-14" fmla="*/ 430823 h 2470638"/>
                <a:gd name="connsiteX3-15" fmla="*/ 0 w 3578469"/>
                <a:gd name="connsiteY3-16" fmla="*/ 2470638 h 2470638"/>
                <a:gd name="connsiteX0-17" fmla="*/ 0 w 3578469"/>
                <a:gd name="connsiteY0-18" fmla="*/ 2470638 h 2470638"/>
                <a:gd name="connsiteX1-19" fmla="*/ 3560885 w 3578469"/>
                <a:gd name="connsiteY1-20" fmla="*/ 0 h 2470638"/>
                <a:gd name="connsiteX2-21" fmla="*/ 3578469 w 3578469"/>
                <a:gd name="connsiteY2-22" fmla="*/ 430823 h 2470638"/>
                <a:gd name="connsiteX3-23" fmla="*/ 0 w 3578469"/>
                <a:gd name="connsiteY3-24" fmla="*/ 2470638 h 2470638"/>
                <a:gd name="connsiteX0-25" fmla="*/ 0 w 3578469"/>
                <a:gd name="connsiteY0-26" fmla="*/ 2470638 h 2470638"/>
                <a:gd name="connsiteX1-27" fmla="*/ 3560885 w 3578469"/>
                <a:gd name="connsiteY1-28" fmla="*/ 0 h 2470638"/>
                <a:gd name="connsiteX2-29" fmla="*/ 3578469 w 3578469"/>
                <a:gd name="connsiteY2-30" fmla="*/ 430823 h 2470638"/>
                <a:gd name="connsiteX3-31" fmla="*/ 0 w 3578469"/>
                <a:gd name="connsiteY3-32" fmla="*/ 2470638 h 2470638"/>
                <a:gd name="connsiteX0-33" fmla="*/ 3578469 w 3639833"/>
                <a:gd name="connsiteY0-34" fmla="*/ 430823 h 2470638"/>
                <a:gd name="connsiteX1-35" fmla="*/ 0 w 3639833"/>
                <a:gd name="connsiteY1-36" fmla="*/ 2470638 h 2470638"/>
                <a:gd name="connsiteX2-37" fmla="*/ 3560885 w 3639833"/>
                <a:gd name="connsiteY2-38" fmla="*/ 0 h 2470638"/>
                <a:gd name="connsiteX3-39" fmla="*/ 3639833 w 3639833"/>
                <a:gd name="connsiteY3-40" fmla="*/ 492187 h 2470638"/>
                <a:gd name="connsiteX0-41" fmla="*/ 3578469 w 3578469"/>
                <a:gd name="connsiteY0-42" fmla="*/ 430823 h 2470638"/>
                <a:gd name="connsiteX1-43" fmla="*/ 0 w 3578469"/>
                <a:gd name="connsiteY1-44" fmla="*/ 2470638 h 2470638"/>
                <a:gd name="connsiteX2-45" fmla="*/ 3560885 w 3578469"/>
                <a:gd name="connsiteY2-46" fmla="*/ 0 h 2470638"/>
                <a:gd name="connsiteX0-47" fmla="*/ 0 w 3560885"/>
                <a:gd name="connsiteY0-48" fmla="*/ 2470638 h 2470638"/>
                <a:gd name="connsiteX1-49" fmla="*/ 3560885 w 3560885"/>
                <a:gd name="connsiteY1-50" fmla="*/ 0 h 2470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3560885" h="2470638">
                  <a:moveTo>
                    <a:pt x="0" y="2470638"/>
                  </a:moveTo>
                  <a:cubicBezTo>
                    <a:pt x="773724" y="1137138"/>
                    <a:pt x="2259623" y="164123"/>
                    <a:pt x="3560885" y="0"/>
                  </a:cubicBezTo>
                </a:path>
              </a:pathLst>
            </a:custGeom>
            <a:noFill/>
            <a:ln w="3175"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4571607" y="3057582"/>
            <a:ext cx="3401473" cy="684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6" tIns="34278" rIns="68556" bIns="34278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ХАЛИКОВА </a:t>
            </a:r>
            <a:endParaRPr lang="ru-RU" b="1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Лилия </a:t>
            </a:r>
            <a:r>
              <a:rPr lang="ru-RU" b="1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Рашитовна</a:t>
            </a: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4571607" y="3867894"/>
            <a:ext cx="3401473" cy="52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6" tIns="45713" rIns="91426" bIns="45713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Декан факультета психологии </a:t>
            </a:r>
            <a:endParaRPr lang="ru-RU" sz="1400" b="1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БГПУ им. М. </a:t>
            </a:r>
            <a:r>
              <a:rPr lang="ru-RU" sz="1400" b="1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Акмуллы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053465" y="1245870"/>
            <a:ext cx="7839075" cy="180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1" tIns="34276" rIns="68551" bIns="34276">
            <a:noAutofit/>
          </a:bodyPr>
          <a:lstStyle/>
          <a:p>
            <a:pPr algn="ctr"/>
            <a:r>
              <a:rPr lang="ru-RU" sz="3200" b="1" dirty="0" smtClean="0">
                <a:solidFill>
                  <a:srgbClr val="E5E4E2"/>
                </a:solidFill>
                <a:latin typeface="Arial" panose="020B0604020202020204" pitchFamily="34" charset="0"/>
              </a:rPr>
              <a:t>Профилактика суицидальных тенденций среди несовершеннолетних</a:t>
            </a:r>
            <a:endParaRPr lang="ru-RU" sz="3200" b="1" dirty="0">
              <a:solidFill>
                <a:srgbClr val="E5E4E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>
                <a:solidFill>
                  <a:schemeClr val="bg1"/>
                </a:solidFill>
              </a:rPr>
              <a:t>Факторы риска </a:t>
            </a:r>
            <a:endParaRPr lang="ru-RU" altLang="en-US">
              <a:solidFill>
                <a:schemeClr val="bg1"/>
              </a:solidFill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645535"/>
          </a:xfrm>
        </p:spPr>
        <p:txBody>
          <a:bodyPr>
            <a:normAutofit fontScale="25000"/>
          </a:bodyPr>
          <a:p>
            <a:r>
              <a:rPr lang="ru-RU" altLang="en-US" sz="11200">
                <a:solidFill>
                  <a:schemeClr val="bg1"/>
                </a:solidFill>
              </a:rPr>
              <a:t>Возрастные - подросток </a:t>
            </a:r>
            <a:endParaRPr lang="ru-RU" altLang="en-US" sz="112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altLang="en-US" sz="11200">
                <a:solidFill>
                  <a:schemeClr val="bg1"/>
                </a:solidFill>
              </a:rPr>
              <a:t>1) Формирование идентичности </a:t>
            </a:r>
            <a:endParaRPr lang="ru-RU" altLang="en-US" sz="112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altLang="en-US" sz="11200">
                <a:solidFill>
                  <a:schemeClr val="bg1"/>
                </a:solidFill>
              </a:rPr>
              <a:t>2) личностный эгоцентризм: </a:t>
            </a:r>
            <a:endParaRPr lang="ru-RU" altLang="en-US" sz="112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altLang="en-US" sz="11200">
                <a:solidFill>
                  <a:schemeClr val="bg1"/>
                </a:solidFill>
              </a:rPr>
              <a:t>- Миф воображаемой аудитории</a:t>
            </a:r>
            <a:endParaRPr lang="ru-RU" altLang="en-US" sz="112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altLang="en-US" sz="11200">
                <a:solidFill>
                  <a:schemeClr val="bg1"/>
                </a:solidFill>
              </a:rPr>
              <a:t>- Миф собственной исключительности</a:t>
            </a:r>
            <a:endParaRPr lang="ru-RU" altLang="en-US" sz="112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altLang="en-US" sz="11200">
                <a:solidFill>
                  <a:schemeClr val="bg1"/>
                </a:solidFill>
              </a:rPr>
              <a:t>- Миф подкидыша</a:t>
            </a:r>
            <a:endParaRPr lang="ru-RU" altLang="en-US" sz="11200">
              <a:solidFill>
                <a:schemeClr val="bg1"/>
              </a:solidFill>
            </a:endParaRPr>
          </a:p>
          <a:p>
            <a:r>
              <a:rPr lang="ru-RU" altLang="en-US" sz="11200">
                <a:solidFill>
                  <a:schemeClr val="bg1"/>
                </a:solidFill>
              </a:rPr>
              <a:t>Роль СМИ </a:t>
            </a:r>
            <a:endParaRPr lang="ru-RU" altLang="en-US" sz="1120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altLang="en-US"/>
          </a:p>
          <a:p>
            <a:pPr marL="0" indent="0">
              <a:buNone/>
            </a:pPr>
            <a:r>
              <a:rPr lang="ru-RU" altLang="en-US"/>
              <a:t> </a:t>
            </a:r>
            <a:endParaRPr lang="ru-RU" altLang="en-US"/>
          </a:p>
          <a:p>
            <a:pPr marL="0" indent="0">
              <a:buNone/>
            </a:pPr>
            <a:endParaRPr lang="ru-RU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Проблематика суицидального поведения 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7574"/>
            <a:ext cx="8301608" cy="382307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одними </a:t>
            </a:r>
            <a:r>
              <a:rPr lang="ru-RU" dirty="0" smtClean="0">
                <a:solidFill>
                  <a:schemeClr val="bg1"/>
                </a:solidFill>
              </a:rPr>
              <a:t>из ведущих в классификации психотравмирующих ситуаций являются негативные феномены, порожденные школьной жизнью: 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 smtClean="0">
                <a:solidFill>
                  <a:schemeClr val="bg1"/>
                </a:solidFill>
              </a:rPr>
              <a:t>дезадаптация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неуспешность</a:t>
            </a:r>
            <a:r>
              <a:rPr lang="ru-RU" dirty="0" smtClean="0">
                <a:solidFill>
                  <a:schemeClr val="bg1"/>
                </a:solidFill>
              </a:rPr>
              <a:t> в учебе, 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</a:rPr>
              <a:t>отвержение </a:t>
            </a:r>
            <a:r>
              <a:rPr lang="ru-RU" dirty="0" smtClean="0">
                <a:solidFill>
                  <a:schemeClr val="bg1"/>
                </a:solidFill>
              </a:rPr>
              <a:t>подростка в классе, 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</a:rPr>
              <a:t>конфликт </a:t>
            </a:r>
            <a:r>
              <a:rPr lang="ru-RU" dirty="0" smtClean="0">
                <a:solidFill>
                  <a:schemeClr val="bg1"/>
                </a:solidFill>
              </a:rPr>
              <a:t>с учителями, </a:t>
            </a:r>
            <a:r>
              <a:rPr lang="ru-RU" dirty="0" err="1" smtClean="0">
                <a:solidFill>
                  <a:schemeClr val="bg1"/>
                </a:solidFill>
              </a:rPr>
              <a:t>дидактогения</a:t>
            </a:r>
            <a:r>
              <a:rPr lang="ru-RU" dirty="0" smtClean="0">
                <a:solidFill>
                  <a:schemeClr val="bg1"/>
                </a:solidFill>
              </a:rPr>
              <a:t> (пограничные расстройства психики, связанные с травмирующим воздействием на ребенка самого процесса обучения), 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 smtClean="0">
                <a:solidFill>
                  <a:schemeClr val="bg1"/>
                </a:solidFill>
              </a:rPr>
              <a:t>дидаскалогения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(невротическое нарушение, связанное с влиянием авторитарного стиля педагога на психическое состояние ребенка) и др.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1779662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691680" y="843558"/>
            <a:ext cx="712879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Стратегической целью превентивной работы является развитие личности подростка, включающее осознание им собственных ценностей и смысла существования; развитие уверенности в себе и навыков успешного взаимодействия с окружающими; формирование созидательной и активной жизненной позиции.</a:t>
            </a:r>
            <a:endParaRPr lang="ru-RU" sz="2800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467544" y="267494"/>
            <a:ext cx="8352928" cy="34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3" tIns="34277" rIns="68553" bIns="34277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1800" u="sng" dirty="0" smtClean="0">
                <a:solidFill>
                  <a:schemeClr val="bg1"/>
                </a:solidFill>
              </a:rPr>
              <a:t>Уровни профилактики применительно к системе образования </a:t>
            </a:r>
            <a:endParaRPr lang="ru-RU" sz="1800" u="sng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771550"/>
            <a:ext cx="82809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Первичная </a:t>
            </a:r>
            <a:r>
              <a:rPr lang="ru-RU" b="1" i="1" dirty="0" smtClean="0">
                <a:solidFill>
                  <a:schemeClr val="bg1"/>
                </a:solidFill>
              </a:rPr>
              <a:t>профилактика </a:t>
            </a:r>
            <a:r>
              <a:rPr lang="ru-RU" b="1" i="1" dirty="0" smtClean="0">
                <a:solidFill>
                  <a:schemeClr val="bg1"/>
                </a:solidFill>
              </a:rPr>
              <a:t>- </a:t>
            </a:r>
            <a:r>
              <a:rPr lang="ru-RU" dirty="0" smtClean="0">
                <a:solidFill>
                  <a:schemeClr val="bg1"/>
                </a:solidFill>
              </a:rPr>
              <a:t>укрепление </a:t>
            </a:r>
            <a:r>
              <a:rPr lang="ru-RU" dirty="0" smtClean="0">
                <a:solidFill>
                  <a:schemeClr val="bg1"/>
                </a:solidFill>
              </a:rPr>
              <a:t>психического здоровья в целом и проводится со всеми субъектами </a:t>
            </a:r>
            <a:r>
              <a:rPr lang="ru-RU" dirty="0" smtClean="0">
                <a:solidFill>
                  <a:schemeClr val="bg1"/>
                </a:solidFill>
              </a:rPr>
              <a:t>ОС 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Объект </a:t>
            </a:r>
            <a:r>
              <a:rPr lang="ru-RU" dirty="0" smtClean="0">
                <a:solidFill>
                  <a:schemeClr val="bg1"/>
                </a:solidFill>
              </a:rPr>
              <a:t>люди, не имеющие суицидальных мыслей и намерений;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Цель </a:t>
            </a:r>
            <a:r>
              <a:rPr lang="ru-RU" dirty="0" smtClean="0">
                <a:solidFill>
                  <a:schemeClr val="bg1"/>
                </a:solidFill>
              </a:rPr>
              <a:t>– минимизация возможного риска возникновения суицидальных намерений в будущем у психологически благополучных субъектов.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i="1" dirty="0" smtClean="0">
                <a:solidFill>
                  <a:schemeClr val="bg1"/>
                </a:solidFill>
              </a:rPr>
              <a:t>Общая </a:t>
            </a:r>
            <a:r>
              <a:rPr lang="ru-RU" i="1" dirty="0" smtClean="0">
                <a:solidFill>
                  <a:schemeClr val="bg1"/>
                </a:solidFill>
              </a:rPr>
              <a:t>профилактика </a:t>
            </a:r>
            <a:r>
              <a:rPr lang="ru-RU" dirty="0" smtClean="0">
                <a:solidFill>
                  <a:schemeClr val="bg1"/>
                </a:solidFill>
              </a:rPr>
              <a:t>- </a:t>
            </a:r>
            <a:r>
              <a:rPr lang="ru-RU" dirty="0" smtClean="0">
                <a:solidFill>
                  <a:schemeClr val="bg1"/>
                </a:solidFill>
              </a:rPr>
              <a:t>повышение уровня информированности специалистов </a:t>
            </a:r>
            <a:r>
              <a:rPr lang="ru-RU" dirty="0" smtClean="0">
                <a:solidFill>
                  <a:schemeClr val="bg1"/>
                </a:solidFill>
              </a:rPr>
              <a:t>ОО о </a:t>
            </a:r>
            <a:r>
              <a:rPr lang="ru-RU" dirty="0" smtClean="0">
                <a:solidFill>
                  <a:schemeClr val="bg1"/>
                </a:solidFill>
              </a:rPr>
              <a:t>течении и проявлении возрастных кризисов, депрессий и др., о возможностях получения психологической и иной помощи </a:t>
            </a:r>
            <a:r>
              <a:rPr lang="ru-RU" dirty="0" smtClean="0">
                <a:solidFill>
                  <a:schemeClr val="bg1"/>
                </a:solidFill>
              </a:rPr>
              <a:t>в </a:t>
            </a:r>
            <a:r>
              <a:rPr lang="ru-RU" dirty="0" smtClean="0">
                <a:solidFill>
                  <a:schemeClr val="bg1"/>
                </a:solidFill>
              </a:rPr>
              <a:t>трудных жизненных ситуациях.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i="1" dirty="0" smtClean="0">
                <a:solidFill>
                  <a:schemeClr val="bg1"/>
                </a:solidFill>
              </a:rPr>
              <a:t>Частная </a:t>
            </a:r>
            <a:r>
              <a:rPr lang="ru-RU" i="1" dirty="0" smtClean="0">
                <a:solidFill>
                  <a:schemeClr val="bg1"/>
                </a:solidFill>
              </a:rPr>
              <a:t>профилактика </a:t>
            </a:r>
            <a:r>
              <a:rPr lang="ru-RU" dirty="0" smtClean="0">
                <a:solidFill>
                  <a:schemeClr val="bg1"/>
                </a:solidFill>
              </a:rPr>
              <a:t>направлена на выявление людей, переживающих кризисные ситуации или находящихся в кризисном состоянии с риском развития суицидального поведения.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Общая предпосылка </a:t>
            </a:r>
            <a:r>
              <a:rPr lang="ru-RU" dirty="0" smtClean="0">
                <a:solidFill>
                  <a:schemeClr val="bg1"/>
                </a:solidFill>
              </a:rPr>
              <a:t>суицидального поведения </a:t>
            </a:r>
            <a:r>
              <a:rPr lang="ru-RU" dirty="0" smtClean="0">
                <a:solidFill>
                  <a:schemeClr val="bg1"/>
                </a:solidFill>
              </a:rPr>
              <a:t>- </a:t>
            </a:r>
            <a:r>
              <a:rPr lang="ru-RU" i="1" dirty="0" smtClean="0">
                <a:solidFill>
                  <a:schemeClr val="bg1"/>
                </a:solidFill>
              </a:rPr>
              <a:t>социально-психологическая </a:t>
            </a:r>
            <a:r>
              <a:rPr lang="ru-RU" i="1" dirty="0" err="1" smtClean="0">
                <a:solidFill>
                  <a:schemeClr val="bg1"/>
                </a:solidFill>
              </a:rPr>
              <a:t>дезадаптация</a:t>
            </a:r>
            <a:r>
              <a:rPr lang="ru-RU" i="1" dirty="0" smtClean="0">
                <a:solidFill>
                  <a:schemeClr val="bg1"/>
                </a:solidFill>
              </a:rPr>
              <a:t>. 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83518"/>
            <a:ext cx="8229600" cy="4176464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ru-RU" b="1" i="1" dirty="0" smtClean="0">
                <a:solidFill>
                  <a:schemeClr val="bg1"/>
                </a:solidFill>
              </a:rPr>
              <a:t>Вторичная </a:t>
            </a:r>
            <a:r>
              <a:rPr lang="ru-RU" b="1" i="1" dirty="0" smtClean="0">
                <a:solidFill>
                  <a:schemeClr val="bg1"/>
                </a:solidFill>
              </a:rPr>
              <a:t>профилактика </a:t>
            </a:r>
            <a:r>
              <a:rPr lang="ru-RU" i="1" dirty="0" smtClean="0">
                <a:solidFill>
                  <a:schemeClr val="bg1"/>
                </a:solidFill>
              </a:rPr>
              <a:t>– </a:t>
            </a:r>
            <a:r>
              <a:rPr lang="ru-RU" dirty="0" smtClean="0">
                <a:solidFill>
                  <a:schemeClr val="bg1"/>
                </a:solidFill>
              </a:rPr>
              <a:t>это поддержка лиц, находящихся в кризисной ситуации. 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ru-RU" dirty="0" smtClean="0">
                <a:solidFill>
                  <a:schemeClr val="bg1"/>
                </a:solidFill>
              </a:rPr>
              <a:t>Основная цель – </a:t>
            </a:r>
            <a:r>
              <a:rPr lang="ru-RU" dirty="0" smtClean="0">
                <a:solidFill>
                  <a:schemeClr val="bg1"/>
                </a:solidFill>
              </a:rPr>
              <a:t>помочь человеку с выявленными суицидальными намерениями найти выход из сложившейся ситуации и стабилизировать его психологическое состояние. 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ru-RU" dirty="0" smtClean="0">
                <a:solidFill>
                  <a:schemeClr val="bg1"/>
                </a:solidFill>
              </a:rPr>
              <a:t>Главная </a:t>
            </a:r>
            <a:r>
              <a:rPr lang="ru-RU" dirty="0" smtClean="0">
                <a:solidFill>
                  <a:schemeClr val="bg1"/>
                </a:solidFill>
              </a:rPr>
              <a:t>роль при интервенции отводится специалистам узкого профиля, имеющим соответствующую квалификацию (психологам, психиатрам, социальным педагогам).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ru-RU" b="1" i="1" dirty="0" smtClean="0">
                <a:solidFill>
                  <a:schemeClr val="bg1"/>
                </a:solidFill>
              </a:rPr>
              <a:t>Третичная </a:t>
            </a:r>
            <a:r>
              <a:rPr lang="ru-RU" b="1" i="1" dirty="0" smtClean="0">
                <a:solidFill>
                  <a:schemeClr val="bg1"/>
                </a:solidFill>
              </a:rPr>
              <a:t>профилактика </a:t>
            </a:r>
            <a:r>
              <a:rPr lang="ru-RU" dirty="0" smtClean="0">
                <a:solidFill>
                  <a:schemeClr val="bg1"/>
                </a:solidFill>
              </a:rPr>
              <a:t>– </a:t>
            </a:r>
            <a:r>
              <a:rPr lang="ru-RU" dirty="0" smtClean="0">
                <a:solidFill>
                  <a:schemeClr val="bg1"/>
                </a:solidFill>
              </a:rPr>
              <a:t>это помощь, которая оказывается людям, уцелевшим после самоубийства, и их окружению; она также направлена на социально-психологическое сопровождение близких </a:t>
            </a:r>
            <a:r>
              <a:rPr lang="ru-RU" dirty="0" err="1" smtClean="0">
                <a:solidFill>
                  <a:schemeClr val="bg1"/>
                </a:solidFill>
              </a:rPr>
              <a:t>суицидента</a:t>
            </a:r>
            <a:r>
              <a:rPr lang="ru-RU" dirty="0" smtClean="0">
                <a:solidFill>
                  <a:schemeClr val="bg1"/>
                </a:solidFill>
              </a:rPr>
              <a:t> и предотвращение подражательных суицидов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11510"/>
            <a:ext cx="8229600" cy="439248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u="sng" dirty="0" smtClean="0">
                <a:solidFill>
                  <a:schemeClr val="bg1"/>
                </a:solidFill>
              </a:rPr>
              <a:t>Этапы и направления деятельности по выявлению </a:t>
            </a:r>
            <a:endParaRPr lang="ru-RU" u="sng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u="sng" dirty="0" smtClean="0">
                <a:solidFill>
                  <a:schemeClr val="bg1"/>
                </a:solidFill>
              </a:rPr>
              <a:t>и диагностике обучающихся группы </a:t>
            </a:r>
            <a:endParaRPr lang="ru-RU" u="sng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u="sng" dirty="0" smtClean="0">
                <a:solidFill>
                  <a:schemeClr val="bg1"/>
                </a:solidFill>
              </a:rPr>
              <a:t>суицидального </a:t>
            </a:r>
            <a:r>
              <a:rPr lang="ru-RU" u="sng" dirty="0" smtClean="0">
                <a:solidFill>
                  <a:schemeClr val="bg1"/>
                </a:solidFill>
              </a:rPr>
              <a:t>риска:</a:t>
            </a:r>
            <a:endParaRPr lang="ru-RU" u="sng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</a:rPr>
              <a:t>организация порядка выявления;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</a:rPr>
              <a:t>обучение педагогов;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</a:rPr>
              <a:t>выявление обучающихся группы суицидального риска;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</a:rPr>
              <a:t>диагностика </a:t>
            </a:r>
            <a:r>
              <a:rPr lang="ru-RU" dirty="0" smtClean="0">
                <a:solidFill>
                  <a:schemeClr val="bg1"/>
                </a:solidFill>
              </a:rPr>
              <a:t>обучающихся</a:t>
            </a:r>
            <a:r>
              <a:rPr lang="ru-RU" dirty="0" smtClean="0">
                <a:solidFill>
                  <a:schemeClr val="bg1"/>
                </a:solidFill>
              </a:rPr>
              <a:t>;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</a:rPr>
              <a:t>психолого-педагогическое сопровождение в случае проявления признаков </a:t>
            </a:r>
            <a:r>
              <a:rPr lang="ru-RU" dirty="0" err="1" smtClean="0">
                <a:solidFill>
                  <a:schemeClr val="bg1"/>
                </a:solidFill>
              </a:rPr>
              <a:t>аутоагрессивного</a:t>
            </a:r>
            <a:r>
              <a:rPr lang="ru-RU" dirty="0" smtClean="0">
                <a:solidFill>
                  <a:schemeClr val="bg1"/>
                </a:solidFill>
              </a:rPr>
              <a:t> поведения обучающихся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7494"/>
            <a:ext cx="8229600" cy="4327129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u="sng" dirty="0" smtClean="0">
                <a:solidFill>
                  <a:schemeClr val="bg1"/>
                </a:solidFill>
              </a:rPr>
              <a:t>Первичная (универсальная) профилактики суицида у несовершеннолетних</a:t>
            </a:r>
            <a:endParaRPr lang="ru-RU" u="sng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Цель  - минимизация риска формирования </a:t>
            </a:r>
            <a:r>
              <a:rPr lang="ru-RU" dirty="0" err="1" smtClean="0">
                <a:solidFill>
                  <a:schemeClr val="bg1"/>
                </a:solidFill>
              </a:rPr>
              <a:t>антивитального</a:t>
            </a:r>
            <a:r>
              <a:rPr lang="ru-RU" dirty="0" smtClean="0">
                <a:solidFill>
                  <a:schemeClr val="bg1"/>
                </a:solidFill>
              </a:rPr>
              <a:t> поведения.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Создание </a:t>
            </a:r>
            <a:r>
              <a:rPr lang="ru-RU" dirty="0" smtClean="0">
                <a:solidFill>
                  <a:schemeClr val="bg1"/>
                </a:solidFill>
              </a:rPr>
              <a:t>условий для всестороннего развития детей и подростков, формирование у них позитивных конструктивных жизненных установок, навыков </a:t>
            </a:r>
            <a:r>
              <a:rPr lang="ru-RU" dirty="0" err="1" smtClean="0">
                <a:solidFill>
                  <a:schemeClr val="bg1"/>
                </a:solidFill>
              </a:rPr>
              <a:t>совладания</a:t>
            </a:r>
            <a:r>
              <a:rPr lang="ru-RU" dirty="0" smtClean="0">
                <a:solidFill>
                  <a:schemeClr val="bg1"/>
                </a:solidFill>
              </a:rPr>
              <a:t> со стрессом, здорового и ответственного поведения.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56557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Методы работы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15566"/>
            <a:ext cx="8568952" cy="367905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300" dirty="0" err="1" smtClean="0">
                <a:solidFill>
                  <a:schemeClr val="bg1"/>
                </a:solidFill>
              </a:rPr>
              <a:t>Поуровневая</a:t>
            </a:r>
            <a:r>
              <a:rPr lang="ru-RU" sz="2300" dirty="0" smtClean="0">
                <a:solidFill>
                  <a:schemeClr val="bg1"/>
                </a:solidFill>
              </a:rPr>
              <a:t> </a:t>
            </a:r>
            <a:r>
              <a:rPr lang="ru-RU" sz="2300" dirty="0" smtClean="0">
                <a:solidFill>
                  <a:schemeClr val="bg1"/>
                </a:solidFill>
              </a:rPr>
              <a:t>модель психолого-педагогического сопровождения профилактики </a:t>
            </a:r>
            <a:r>
              <a:rPr lang="ru-RU" sz="2300" dirty="0" smtClean="0">
                <a:solidFill>
                  <a:schemeClr val="bg1"/>
                </a:solidFill>
              </a:rPr>
              <a:t>: </a:t>
            </a:r>
            <a:endParaRPr lang="en-US" sz="2300" dirty="0" smtClean="0">
              <a:solidFill>
                <a:schemeClr val="bg1"/>
              </a:solidFill>
            </a:endParaRPr>
          </a:p>
          <a:p>
            <a:r>
              <a:rPr lang="ru-RU" sz="2600" u="sng" dirty="0" smtClean="0">
                <a:solidFill>
                  <a:schemeClr val="bg1"/>
                </a:solidFill>
              </a:rPr>
              <a:t>«Видеть, слышать, понимать</a:t>
            </a:r>
            <a:r>
              <a:rPr lang="ru-RU" sz="2600" dirty="0" smtClean="0">
                <a:solidFill>
                  <a:schemeClr val="bg1"/>
                </a:solidFill>
              </a:rPr>
              <a:t>» - программа по формированию навыков раннего распознавания суицидального поведения несовершеннолетних (уровень </a:t>
            </a:r>
            <a:r>
              <a:rPr lang="ru-RU" sz="2600" dirty="0" err="1" smtClean="0">
                <a:solidFill>
                  <a:schemeClr val="bg1"/>
                </a:solidFill>
              </a:rPr>
              <a:t>педколлектива</a:t>
            </a:r>
            <a:r>
              <a:rPr lang="ru-RU" sz="2600" dirty="0" smtClean="0">
                <a:solidFill>
                  <a:schemeClr val="bg1"/>
                </a:solidFill>
              </a:rPr>
              <a:t>).</a:t>
            </a:r>
            <a:endParaRPr lang="ru-RU" sz="2600" dirty="0" smtClean="0">
              <a:solidFill>
                <a:schemeClr val="bg1"/>
              </a:solidFill>
            </a:endParaRPr>
          </a:p>
          <a:p>
            <a:r>
              <a:rPr lang="ru-RU" sz="2600" dirty="0" smtClean="0">
                <a:solidFill>
                  <a:schemeClr val="bg1"/>
                </a:solidFill>
              </a:rPr>
              <a:t>«</a:t>
            </a:r>
            <a:r>
              <a:rPr lang="ru-RU" sz="2600" u="sng" dirty="0" smtClean="0">
                <a:solidFill>
                  <a:schemeClr val="bg1"/>
                </a:solidFill>
              </a:rPr>
              <a:t>Я сам</a:t>
            </a:r>
            <a:r>
              <a:rPr lang="ru-RU" sz="2600" dirty="0" smtClean="0">
                <a:solidFill>
                  <a:schemeClr val="bg1"/>
                </a:solidFill>
              </a:rPr>
              <a:t>» – программа самопомощи подростка (уровень личности) </a:t>
            </a:r>
            <a:endParaRPr lang="en-US" sz="2600" dirty="0" smtClean="0">
              <a:solidFill>
                <a:schemeClr val="bg1"/>
              </a:solidFill>
            </a:endParaRPr>
          </a:p>
          <a:p>
            <a:endParaRPr lang="en-US" sz="23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9502"/>
            <a:ext cx="8229600" cy="4255121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«</a:t>
            </a:r>
            <a:r>
              <a:rPr lang="ru-RU" u="sng" dirty="0" smtClean="0">
                <a:solidFill>
                  <a:schemeClr val="bg1"/>
                </a:solidFill>
              </a:rPr>
              <a:t>Равный – равному</a:t>
            </a:r>
            <a:r>
              <a:rPr lang="ru-RU" dirty="0" smtClean="0">
                <a:solidFill>
                  <a:schemeClr val="bg1"/>
                </a:solidFill>
              </a:rPr>
              <a:t>» – модификация программы современного молодежного </a:t>
            </a:r>
            <a:r>
              <a:rPr lang="ru-RU" dirty="0" err="1" smtClean="0">
                <a:solidFill>
                  <a:schemeClr val="bg1"/>
                </a:solidFill>
              </a:rPr>
              <a:t>краудсорсинга</a:t>
            </a:r>
            <a:r>
              <a:rPr lang="ru-RU" dirty="0" smtClean="0">
                <a:solidFill>
                  <a:schemeClr val="bg1"/>
                </a:solidFill>
              </a:rPr>
              <a:t> (уровень сверстников): 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II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тип программы – «Взрослые с молодыми» -  взрослые планируют, а молодые осуществляют, исполняют задуманное. 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III</a:t>
            </a:r>
            <a:r>
              <a:rPr lang="ru-RU" dirty="0" smtClean="0">
                <a:solidFill>
                  <a:schemeClr val="bg1"/>
                </a:solidFill>
              </a:rPr>
              <a:t>  тип программы – «Молодые с взрослыми» - молодые люди строят планы, принимают решения, находят выход из затруднений, тогда как взрослые люди только помогают и поддерживают их в этом.</a:t>
            </a:r>
            <a:endParaRPr lang="ru-RU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Рекомендуется </a:t>
            </a:r>
            <a:r>
              <a:rPr lang="ru-RU" sz="2400" dirty="0" smtClean="0">
                <a:solidFill>
                  <a:schemeClr val="bg1"/>
                </a:solidFill>
              </a:rPr>
              <a:t>использовать сочетание различных форм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15566"/>
            <a:ext cx="8424936" cy="4104455"/>
          </a:xfrm>
        </p:spPr>
        <p:txBody>
          <a:bodyPr>
            <a:normAutofit fontScale="62500" lnSpcReduction="20000"/>
          </a:bodyPr>
          <a:lstStyle/>
          <a:p>
            <a:pPr lvl="1"/>
            <a:r>
              <a:rPr lang="ru-RU" dirty="0" smtClean="0">
                <a:solidFill>
                  <a:schemeClr val="bg1"/>
                </a:solidFill>
              </a:rPr>
              <a:t>организация социальной среды. </a:t>
            </a:r>
            <a:endParaRPr lang="ru-RU" sz="2400" dirty="0" smtClean="0">
              <a:solidFill>
                <a:schemeClr val="bg1"/>
              </a:solidFill>
            </a:endParaRPr>
          </a:p>
          <a:p>
            <a:pPr lvl="1"/>
            <a:r>
              <a:rPr lang="ru-RU" dirty="0" smtClean="0">
                <a:solidFill>
                  <a:schemeClr val="bg1"/>
                </a:solidFill>
              </a:rPr>
              <a:t>информирование. </a:t>
            </a:r>
            <a:endParaRPr lang="ru-RU" sz="2400" dirty="0" smtClean="0">
              <a:solidFill>
                <a:schemeClr val="bg1"/>
              </a:solidFill>
            </a:endParaRPr>
          </a:p>
          <a:p>
            <a:pPr lvl="1"/>
            <a:r>
              <a:rPr lang="ru-RU" dirty="0" smtClean="0">
                <a:solidFill>
                  <a:schemeClr val="bg1"/>
                </a:solidFill>
              </a:rPr>
              <a:t>активное социальное обучение социально важным </a:t>
            </a:r>
            <a:r>
              <a:rPr lang="ru-RU" dirty="0" smtClean="0">
                <a:solidFill>
                  <a:schemeClr val="bg1"/>
                </a:solidFill>
              </a:rPr>
              <a:t>навыкам:</a:t>
            </a:r>
            <a:endParaRPr lang="ru-RU" sz="2400" dirty="0" smtClean="0">
              <a:solidFill>
                <a:schemeClr val="bg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bg1"/>
                </a:solidFill>
              </a:rPr>
              <a:t>тренинг устойчивости к негативному социальному влиянию </a:t>
            </a:r>
            <a:endParaRPr lang="ru-RU" sz="2400" dirty="0" smtClean="0">
              <a:solidFill>
                <a:schemeClr val="bg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bg1"/>
                </a:solidFill>
              </a:rPr>
              <a:t> тренинг аффективно-ценностного обучения </a:t>
            </a:r>
            <a:endParaRPr lang="ru-RU" sz="2400" dirty="0" smtClean="0">
              <a:solidFill>
                <a:schemeClr val="bg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bg1"/>
                </a:solidFill>
              </a:rPr>
              <a:t>тренинг формирования жизненных навыков </a:t>
            </a:r>
            <a:endParaRPr lang="ru-RU" sz="2400" dirty="0" smtClean="0">
              <a:solidFill>
                <a:schemeClr val="bg1"/>
              </a:solidFill>
            </a:endParaRPr>
          </a:p>
          <a:p>
            <a:pPr lvl="1"/>
            <a:r>
              <a:rPr lang="ru-RU" dirty="0" smtClean="0">
                <a:solidFill>
                  <a:schemeClr val="bg1"/>
                </a:solidFill>
              </a:rPr>
              <a:t>организация активной деятельности, альтернативной отклоняющемуся поведению: </a:t>
            </a:r>
            <a:endParaRPr lang="ru-RU" sz="2400" dirty="0" smtClean="0">
              <a:solidFill>
                <a:schemeClr val="bg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bg1"/>
                </a:solidFill>
              </a:rPr>
              <a:t>познание (путешествие), </a:t>
            </a:r>
            <a:endParaRPr lang="ru-RU" sz="2400" dirty="0" smtClean="0">
              <a:solidFill>
                <a:schemeClr val="bg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bg1"/>
                </a:solidFill>
              </a:rPr>
              <a:t>испытание себя (походы в горы, спорт с некоторой долей риска), </a:t>
            </a:r>
            <a:endParaRPr lang="ru-RU" sz="2400" dirty="0" smtClean="0">
              <a:solidFill>
                <a:schemeClr val="bg1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bg1"/>
                </a:solidFill>
              </a:rPr>
              <a:t>значимое общение, любовь, творчество, деятельность;</a:t>
            </a:r>
            <a:endParaRPr lang="ru-RU" sz="2400" dirty="0" smtClean="0">
              <a:solidFill>
                <a:schemeClr val="bg1"/>
              </a:solidFill>
            </a:endParaRPr>
          </a:p>
          <a:p>
            <a:pPr lvl="1"/>
            <a:r>
              <a:rPr lang="ru-RU" dirty="0" smtClean="0">
                <a:solidFill>
                  <a:schemeClr val="bg1"/>
                </a:solidFill>
              </a:rPr>
              <a:t>организация здорового образа жизни;</a:t>
            </a:r>
            <a:endParaRPr lang="ru-RU" sz="2400" dirty="0" smtClean="0">
              <a:solidFill>
                <a:schemeClr val="bg1"/>
              </a:solidFill>
            </a:endParaRPr>
          </a:p>
          <a:p>
            <a:pPr lvl="1"/>
            <a:r>
              <a:rPr lang="ru-RU" dirty="0" smtClean="0">
                <a:solidFill>
                  <a:schemeClr val="bg1"/>
                </a:solidFill>
              </a:rPr>
              <a:t>активизация личностных ресурсов. </a:t>
            </a:r>
            <a:endParaRPr lang="ru-RU" sz="2400" dirty="0" smtClean="0">
              <a:solidFill>
                <a:schemeClr val="bg1"/>
              </a:solidFill>
            </a:endParaRPr>
          </a:p>
          <a:p>
            <a:pPr lvl="1"/>
            <a:r>
              <a:rPr lang="ru-RU" dirty="0" smtClean="0">
                <a:solidFill>
                  <a:schemeClr val="bg1"/>
                </a:solidFill>
              </a:rPr>
              <a:t>минимизация негативных последствий суицидального поведения, направленная на профилактику рецидивов или их негативных последствий.</a:t>
            </a:r>
            <a:endParaRPr lang="ru-RU" sz="2400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9502"/>
            <a:ext cx="8229600" cy="4255121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Методы </a:t>
            </a:r>
            <a:r>
              <a:rPr lang="ru-RU" dirty="0" smtClean="0">
                <a:solidFill>
                  <a:schemeClr val="bg1"/>
                </a:solidFill>
              </a:rPr>
              <a:t>и </a:t>
            </a:r>
            <a:r>
              <a:rPr lang="ru-RU" dirty="0" smtClean="0">
                <a:solidFill>
                  <a:schemeClr val="bg1"/>
                </a:solidFill>
              </a:rPr>
              <a:t>приемы </a:t>
            </a:r>
            <a:r>
              <a:rPr lang="ru-RU" dirty="0" smtClean="0">
                <a:solidFill>
                  <a:schemeClr val="bg1"/>
                </a:solidFill>
              </a:rPr>
              <a:t>профилактической деятельности 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sz="3400" dirty="0" smtClean="0">
                <a:solidFill>
                  <a:schemeClr val="bg1"/>
                </a:solidFill>
              </a:rPr>
              <a:t>диагностический инструментарий </a:t>
            </a:r>
            <a:r>
              <a:rPr lang="ru-RU" sz="3400" dirty="0" smtClean="0">
                <a:solidFill>
                  <a:schemeClr val="bg1"/>
                </a:solidFill>
              </a:rPr>
              <a:t>– пакет </a:t>
            </a:r>
            <a:r>
              <a:rPr lang="ru-RU" sz="3400" dirty="0" smtClean="0">
                <a:solidFill>
                  <a:schemeClr val="bg1"/>
                </a:solidFill>
              </a:rPr>
              <a:t>педагогических и психологических методик для экспресс выявления детей групп риска по суицидальному поведению в условиях </a:t>
            </a:r>
            <a:r>
              <a:rPr lang="ru-RU" sz="3400" dirty="0" smtClean="0">
                <a:solidFill>
                  <a:schemeClr val="bg1"/>
                </a:solidFill>
              </a:rPr>
              <a:t>ОО); </a:t>
            </a:r>
            <a:endParaRPr lang="ru-RU" sz="34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400" dirty="0" smtClean="0">
                <a:solidFill>
                  <a:schemeClr val="bg1"/>
                </a:solidFill>
              </a:rPr>
              <a:t>технологии </a:t>
            </a:r>
            <a:r>
              <a:rPr lang="ru-RU" sz="3400" dirty="0" smtClean="0">
                <a:solidFill>
                  <a:schemeClr val="bg1"/>
                </a:solidFill>
              </a:rPr>
              <a:t>личностно ориентированной терапии (индивидуальные </a:t>
            </a:r>
            <a:r>
              <a:rPr lang="ru-RU" sz="3400" dirty="0" err="1" smtClean="0">
                <a:solidFill>
                  <a:schemeClr val="bg1"/>
                </a:solidFill>
              </a:rPr>
              <a:t>психокоррекционные</a:t>
            </a:r>
            <a:r>
              <a:rPr lang="ru-RU" sz="3400" dirty="0" smtClean="0">
                <a:solidFill>
                  <a:schemeClr val="bg1"/>
                </a:solidFill>
              </a:rPr>
              <a:t> беседы, групповая и индивидуальная психотерапевтическая работа; </a:t>
            </a:r>
            <a:endParaRPr lang="ru-RU" sz="34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400" dirty="0" smtClean="0">
                <a:solidFill>
                  <a:schemeClr val="bg1"/>
                </a:solidFill>
              </a:rPr>
              <a:t>организационные </a:t>
            </a:r>
            <a:r>
              <a:rPr lang="ru-RU" sz="3400" dirty="0" smtClean="0">
                <a:solidFill>
                  <a:schemeClr val="bg1"/>
                </a:solidFill>
              </a:rPr>
              <a:t>(педагогические советы, консилиумы, семинары, обсуждения в групповых дискуссиях, круглые столы); </a:t>
            </a:r>
            <a:endParaRPr lang="ru-RU" sz="34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400" dirty="0" smtClean="0">
                <a:solidFill>
                  <a:schemeClr val="bg1"/>
                </a:solidFill>
              </a:rPr>
              <a:t>информационные </a:t>
            </a:r>
            <a:r>
              <a:rPr lang="ru-RU" sz="3400" dirty="0" smtClean="0">
                <a:solidFill>
                  <a:schemeClr val="bg1"/>
                </a:solidFill>
              </a:rPr>
              <a:t>методы (памятки, стендовая информация, информационные листы, буклеты).</a:t>
            </a:r>
            <a:endParaRPr lang="ru-RU" sz="3400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l"/>
            <a:r>
              <a:rPr lang="ru-RU" altLang="en-US" sz="1780">
                <a:solidFill>
                  <a:schemeClr val="bg1"/>
                </a:solidFill>
              </a:rPr>
              <a:t>Серякина, А.В. Программа работы психолога с педагогическими коллективами</a:t>
            </a:r>
            <a:br>
              <a:rPr lang="ru-RU" altLang="en-US" sz="1780">
                <a:solidFill>
                  <a:schemeClr val="bg1"/>
                </a:solidFill>
              </a:rPr>
            </a:br>
            <a:r>
              <a:rPr lang="ru-RU" altLang="en-US" sz="1780">
                <a:solidFill>
                  <a:schemeClr val="bg1"/>
                </a:solidFill>
              </a:rPr>
              <a:t>и педагогами по профилактике суицидальных рисков в образовательной организации «Я выбираю жизнь!» / А.В. Серякина, В.Ю. Рамзаева. – Саратов : ГАУ ДПО «СОИРО», 2023.</a:t>
            </a:r>
            <a:endParaRPr lang="ru-RU" altLang="en-US" sz="1780">
              <a:solidFill>
                <a:schemeClr val="bg1"/>
              </a:solidFill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57200" y="1200150"/>
            <a:ext cx="8318500" cy="3394710"/>
          </a:xfrm>
        </p:spPr>
        <p:txBody>
          <a:bodyPr>
            <a:noAutofit/>
          </a:bodyPr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en-US" sz="1800">
                <a:solidFill>
                  <a:schemeClr val="bg1"/>
                </a:solidFill>
              </a:rPr>
              <a:t>Целью программы является психологическое просвещение педагогов </a:t>
            </a:r>
            <a:endParaRPr lang="ru-RU" altLang="en-US" sz="1800">
              <a:solidFill>
                <a:schemeClr val="bg1"/>
              </a:solidFill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en-US" sz="1800">
                <a:solidFill>
                  <a:schemeClr val="bg1"/>
                </a:solidFill>
              </a:rPr>
              <a:t>в области профилактики суицидального поведения несовершеннолетних.</a:t>
            </a:r>
            <a:endParaRPr lang="ru-RU" altLang="en-US" sz="1800">
              <a:solidFill>
                <a:schemeClr val="bg1"/>
              </a:solidFill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en-US" sz="1800">
                <a:solidFill>
                  <a:schemeClr val="bg1"/>
                </a:solidFill>
              </a:rPr>
              <a:t>Задачи программы: </a:t>
            </a:r>
            <a:endParaRPr lang="ru-RU" altLang="en-US" sz="1800">
              <a:solidFill>
                <a:schemeClr val="bg1"/>
              </a:solidFill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en-US" sz="1800">
                <a:solidFill>
                  <a:schemeClr val="bg1"/>
                </a:solidFill>
              </a:rPr>
              <a:t>– информировать педагогов об особенностях профилактической работы, </a:t>
            </a:r>
            <a:endParaRPr lang="ru-RU" altLang="en-US" sz="1800">
              <a:solidFill>
                <a:schemeClr val="bg1"/>
              </a:solidFill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en-US" sz="1800">
                <a:solidFill>
                  <a:schemeClr val="bg1"/>
                </a:solidFill>
              </a:rPr>
              <a:t>направленной на предупреждение суицидов среди несовершеннолетних;</a:t>
            </a:r>
            <a:endParaRPr lang="ru-RU" altLang="en-US" sz="1800">
              <a:solidFill>
                <a:schemeClr val="bg1"/>
              </a:solidFill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en-US" sz="1800">
                <a:solidFill>
                  <a:schemeClr val="bg1"/>
                </a:solidFill>
              </a:rPr>
              <a:t>– сформировать представления о маркерах суицидального поведения </a:t>
            </a:r>
            <a:endParaRPr lang="ru-RU" altLang="en-US" sz="1800">
              <a:solidFill>
                <a:schemeClr val="bg1"/>
              </a:solidFill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en-US" sz="1800">
                <a:solidFill>
                  <a:schemeClr val="bg1"/>
                </a:solidFill>
              </a:rPr>
              <a:t>подростков;</a:t>
            </a:r>
            <a:endParaRPr lang="ru-RU" altLang="en-US" sz="1800">
              <a:solidFill>
                <a:schemeClr val="bg1"/>
              </a:solidFill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en-US" sz="1800">
                <a:solidFill>
                  <a:schemeClr val="bg1"/>
                </a:solidFill>
              </a:rPr>
              <a:t>– рассмотреть специфику взаимодействия специалистов образовательной организации на этапах профилактики суицидальных рисков и при установлении факта суицида (попытки);</a:t>
            </a:r>
            <a:endParaRPr lang="ru-RU" altLang="en-US" sz="1800">
              <a:solidFill>
                <a:schemeClr val="bg1"/>
              </a:solidFill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en-US" sz="1800">
                <a:solidFill>
                  <a:schemeClr val="bg1"/>
                </a:solidFill>
              </a:rPr>
              <a:t>– познакомить с приемами эффективной коммуникации педагогов </a:t>
            </a:r>
            <a:endParaRPr lang="ru-RU" altLang="en-US" sz="1800">
              <a:solidFill>
                <a:schemeClr val="bg1"/>
              </a:solidFill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en-US" sz="1800">
                <a:solidFill>
                  <a:schemeClr val="bg1"/>
                </a:solidFill>
              </a:rPr>
              <a:t>с подростками в период переживания возрастных и ситуационных кризисов.</a:t>
            </a:r>
            <a:endParaRPr lang="ru-RU" altLang="en-US" sz="1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11505" y="205740"/>
            <a:ext cx="3508375" cy="4792345"/>
          </a:xfrm>
          <a:prstGeom prst="rect">
            <a:avLst/>
          </a:prstGeom>
        </p:spPr>
      </p:pic>
      <p:pic>
        <p:nvPicPr>
          <p:cNvPr id="5" name="Замещающее содержимое 4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9470" y="132715"/>
            <a:ext cx="3631565" cy="486537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555" b="1" dirty="0" smtClean="0">
                <a:solidFill>
                  <a:schemeClr val="bg1"/>
                </a:solidFill>
              </a:rPr>
              <a:t>АЛГОРИТМ ДЕЙСТВИЙ В ОБРАЗОВАТЕЛЬНОЙ ОРГАНИЗАЦИИ </a:t>
            </a:r>
            <a:br>
              <a:rPr lang="ru-RU" sz="3555" dirty="0" smtClean="0">
                <a:solidFill>
                  <a:schemeClr val="bg1"/>
                </a:solidFill>
              </a:rPr>
            </a:br>
            <a:r>
              <a:rPr lang="ru-RU" sz="3555" b="1" dirty="0" smtClean="0">
                <a:solidFill>
                  <a:schemeClr val="bg1"/>
                </a:solidFill>
              </a:rPr>
              <a:t>ПРИ ВЫСОКОМ РИСКЕ СУИЦИДАЛЬНОЙ АКТИВНОСТИ</a:t>
            </a:r>
            <a:br>
              <a:rPr lang="ru-RU" sz="3555" dirty="0" smtClean="0">
                <a:solidFill>
                  <a:schemeClr val="bg1"/>
                </a:solidFill>
              </a:rPr>
            </a:br>
            <a:r>
              <a:rPr lang="ru-RU" sz="3555" b="1" dirty="0" smtClean="0">
                <a:solidFill>
                  <a:schemeClr val="bg1"/>
                </a:solidFill>
              </a:rPr>
              <a:t> ИЛИ СУИЦИДАЛЬНОЙ ПОПЫТКЕ</a:t>
            </a:r>
            <a:br>
              <a:rPr lang="ru-RU" sz="3555" dirty="0" smtClean="0">
                <a:solidFill>
                  <a:schemeClr val="bg1"/>
                </a:solidFill>
              </a:rPr>
            </a:br>
            <a:endParaRPr lang="ru-RU" sz="3555" dirty="0" smtClean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7400" y="3507740"/>
            <a:ext cx="6400800" cy="1314450"/>
          </a:xfrm>
        </p:spPr>
        <p:txBody>
          <a:bodyPr>
            <a:normAutofit fontScale="60000"/>
          </a:bodyPr>
          <a:lstStyle/>
          <a:p>
            <a:pPr algn="r"/>
            <a:r>
              <a:rPr lang="ru-RU" sz="3000">
                <a:solidFill>
                  <a:schemeClr val="bg1"/>
                </a:solidFill>
              </a:rPr>
              <a:t>Халикова Л.Р. Профилактика аутоагрессивного поведения среди несовершеннолетних и студентов образовательных организаций: Методические рекомендации. – Уфа: Издательство ИРО РБ, 2019. – 80 с. </a:t>
            </a:r>
            <a:r>
              <a:rPr lang="ru-RU"/>
              <a:t> </a:t>
            </a:r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8965" y="267970"/>
            <a:ext cx="7049135" cy="4607560"/>
          </a:xfrm>
        </p:spPr>
        <p:txBody>
          <a:bodyPr>
            <a:normAutofit fontScale="65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 </a:t>
            </a:r>
            <a:r>
              <a:rPr lang="ru-RU" dirty="0">
                <a:solidFill>
                  <a:schemeClr val="bg1"/>
                </a:solidFill>
              </a:rPr>
              <a:t>случае выявления высокого риска потенциального суицида у одного или нескольких обучающихся педагог-психолог и социальный педагог образовательной организации:</a:t>
            </a:r>
            <a:endParaRPr lang="ru-RU" dirty="0">
              <a:solidFill>
                <a:schemeClr val="bg1"/>
              </a:solidFill>
            </a:endParaRPr>
          </a:p>
          <a:p>
            <a:pPr lvl="0"/>
            <a:r>
              <a:rPr lang="ru-RU" dirty="0">
                <a:solidFill>
                  <a:schemeClr val="bg1"/>
                </a:solidFill>
              </a:rPr>
              <a:t>Информирует о суицидальных намерениях обучающихся узкий круг лиц, которые могут повлиять на принятие мер по снижению риска (администрацию, классного руководителя, куратора, родителей). Согласовывает с ними дальнейшие действия.</a:t>
            </a:r>
            <a:endParaRPr lang="ru-RU" dirty="0">
              <a:solidFill>
                <a:schemeClr val="bg1"/>
              </a:solidFill>
            </a:endParaRPr>
          </a:p>
          <a:p>
            <a:pPr lvl="0"/>
            <a:r>
              <a:rPr lang="ru-RU" dirty="0">
                <a:solidFill>
                  <a:schemeClr val="bg1"/>
                </a:solidFill>
              </a:rPr>
              <a:t>Педагог-психолог осуществляет кризисную психологическую помощь обучающемуся с суицидальными намерениями. При необходимости, согласовывает свои действия с другими специалистами (социально-психологическими, психолого-педагогическими центрами, иными антикризисными службами).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4860" y="267970"/>
            <a:ext cx="6873240" cy="4661535"/>
          </a:xfrm>
        </p:spPr>
        <p:txBody>
          <a:bodyPr>
            <a:normAutofit fontScale="57500" lnSpcReduction="20000"/>
          </a:bodyPr>
          <a:lstStyle/>
          <a:p>
            <a:r>
              <a:rPr lang="ru-RU" i="1" dirty="0" smtClean="0">
                <a:solidFill>
                  <a:schemeClr val="bg1"/>
                </a:solidFill>
              </a:rPr>
              <a:t>Во время общения с подростком и его социальным окружением педагогу-психологу важно: 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Сохранять спокойствие и предлагать поддержку.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Не осуждать, не </a:t>
            </a:r>
            <a:r>
              <a:rPr lang="ru-RU" dirty="0" err="1" smtClean="0">
                <a:solidFill>
                  <a:schemeClr val="bg1"/>
                </a:solidFill>
              </a:rPr>
              <a:t>конфронтировать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Не бояться задавать вопросы о суицидальных намерениях.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Признавать самоубийство как один из вариантов, но не признавать самоубийство как «нормальный» вариант.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Поощрять полную откровенность.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Больше слушать, чем говорить. 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Сконцентрировать процесс консультирования на «здесь и теперь».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Избегать глубокого консультирования до тех пор, пока кризис не минует.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Обращаться к другим людям за помощью в оценке потенциала индивидуума причинить себе вред.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65505" y="267970"/>
            <a:ext cx="6792595" cy="4607560"/>
          </a:xfrm>
        </p:spPr>
        <p:txBody>
          <a:bodyPr>
            <a:normAutofit fontScale="50000" lnSpcReduction="20000"/>
          </a:bodyPr>
          <a:lstStyle/>
          <a:p>
            <a:pPr lvl="0"/>
            <a:r>
              <a:rPr lang="ru-RU" dirty="0" smtClean="0">
                <a:solidFill>
                  <a:schemeClr val="bg1"/>
                </a:solidFill>
              </a:rPr>
              <a:t>Определять, справляется ли ребенок со своими чувствами, не оказывают ли они влияние на его повседневные занятия.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Получать сведения от родителей, учителей, родственников и друзей об изменениях в поведении, их продолжительности, актуальной ситуации и возможных провоцирующих событиях.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Выявлять и актуализировать </a:t>
            </a:r>
            <a:r>
              <a:rPr lang="ru-RU" dirty="0" err="1" smtClean="0">
                <a:solidFill>
                  <a:schemeClr val="bg1"/>
                </a:solidFill>
              </a:rPr>
              <a:t>антисуицидальные</a:t>
            </a:r>
            <a:r>
              <a:rPr lang="ru-RU" dirty="0" smtClean="0">
                <a:solidFill>
                  <a:schemeClr val="bg1"/>
                </a:solidFill>
              </a:rPr>
              <a:t> факторы.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Изучать наличие и качество поддержки семьи и сверстников.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Доверительно побеседовать с преподавателями, другими специалистами (школьный учитель или психолог), родителями, дать им понять, что ребенку требуется общение, заинтересованность, поддержка и понимание.</a:t>
            </a:r>
            <a:endParaRPr lang="ru-RU" dirty="0" smtClean="0">
              <a:solidFill>
                <a:schemeClr val="bg1"/>
              </a:solidFill>
            </a:endParaRP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Если симптомы сохраняются, в особенности, если они угрожают здоровью или мешают повседневной жизни ребенка, психолог должен донести до родителя необходимость консультации психиатра.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Целью эффективной психологической помощи является лучшее понимание личностью собственного «Я», выявление конфликтующих эмоций, повышение самоуважения, изменение неадаптивного поведения, тренировка умения успешного разрешения конфликтов и более активное общение со сверстниками.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5900" y="321453"/>
            <a:ext cx="6172200" cy="4554173"/>
          </a:xfrm>
        </p:spPr>
        <p:txBody>
          <a:bodyPr>
            <a:normAutofit fontScale="90000"/>
          </a:bodyPr>
          <a:lstStyle/>
          <a:p>
            <a:pPr algn="ctr">
              <a:buNone/>
            </a:pPr>
            <a:r>
              <a:rPr lang="ru-RU" b="1" i="1" dirty="0">
                <a:solidFill>
                  <a:schemeClr val="bg1"/>
                </a:solidFill>
              </a:rPr>
              <a:t>Работа педагога-психолога на этапах психологического сопровождения </a:t>
            </a:r>
            <a:endParaRPr lang="ru-RU" dirty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b="1" i="1" dirty="0">
                <a:solidFill>
                  <a:schemeClr val="bg1"/>
                </a:solidFill>
              </a:rPr>
              <a:t>несовершеннолетних и студентов образовательных организаций </a:t>
            </a:r>
            <a:endParaRPr lang="ru-RU" dirty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b="1" i="1" dirty="0">
                <a:solidFill>
                  <a:schemeClr val="bg1"/>
                </a:solidFill>
              </a:rPr>
              <a:t>при высоком риске суицида</a:t>
            </a:r>
            <a:r>
              <a:rPr lang="ru-RU" b="1" i="1" baseline="30000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  <a:p>
            <a:pPr algn="ctr"/>
            <a:endParaRPr lang="ru-RU" b="1" i="1" dirty="0">
              <a:solidFill>
                <a:schemeClr val="bg1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 </a:t>
            </a:r>
            <a:r>
              <a:rPr lang="ru-RU" b="1" i="1" dirty="0">
                <a:solidFill>
                  <a:schemeClr val="bg1"/>
                </a:solidFill>
              </a:rPr>
              <a:t>Схема первичной индивидуальной консультации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6770" y="267970"/>
            <a:ext cx="6809740" cy="4500880"/>
          </a:xfrm>
        </p:spPr>
        <p:txBody>
          <a:bodyPr>
            <a:normAutofit fontScale="72500"/>
          </a:bodyPr>
          <a:lstStyle/>
          <a:p>
            <a:pPr algn="ctr"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Схема первой </a:t>
            </a:r>
            <a:r>
              <a:rPr lang="ru-RU" b="1" i="1" dirty="0">
                <a:solidFill>
                  <a:schemeClr val="bg1"/>
                </a:solidFill>
              </a:rPr>
              <a:t>психологической консультации как суицидальной интервенции</a:t>
            </a:r>
            <a:r>
              <a:rPr lang="ru-RU" dirty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Цель</a:t>
            </a:r>
            <a:r>
              <a:rPr lang="ru-RU" b="1" dirty="0">
                <a:solidFill>
                  <a:schemeClr val="bg1"/>
                </a:solidFill>
              </a:rPr>
              <a:t>:</a:t>
            </a:r>
            <a:r>
              <a:rPr lang="ru-RU" dirty="0">
                <a:solidFill>
                  <a:schemeClr val="bg1"/>
                </a:solidFill>
              </a:rPr>
              <a:t> предотвратить суицид и создать условия для формирования ресурсов, чтобы разрешить психотравмирующую ситуацию.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Задачи: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1. Выявить фокус психотравмирующей ситуации.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2. Психологическая коррекция неадаптивных личностных установок, обусловливающих развитие кризисных состояний и суицидальных тенденций.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10970" y="610870"/>
            <a:ext cx="6376035" cy="4318635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1-й этап. Помощь в овладении психотравмирующей ситуацией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С помощью поддержки, доброжелательности, принятия и открытых вопросов, побуждают высказываться обучающегося о своих переживаниях.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Лучший способ вмешаться в кризис, это спокойно задать прямой вопрос: «Ты думаешь о самоубийстве?» Он не приведет к подобной мысли, если у обучающегося ее не было; наоборот, когда он думает о самоубийстве и, наконец, находит кого-то, кому небезразличны его переживания, и кто согласен обсудить эту запретную тему, то обучающийся часто чувствует облегчение, и ему дается возможность понять свои чувства.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«Где кроется причина событий, которые, на твой взгляд, привели тебя к такой мысли?» 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29030" y="213995"/>
            <a:ext cx="6529070" cy="4768215"/>
          </a:xfrm>
        </p:spPr>
        <p:txBody>
          <a:bodyPr>
            <a:normAutofit fontScale="62500"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Техника «Локализация проблем человека»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Я 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(внешность, самооценка, ценности, жизненный сценарий, особенности мышления, психологические защиты и т.д.)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Детско-родительские </a:t>
            </a:r>
            <a:r>
              <a:rPr lang="ru-RU" b="1" dirty="0" smtClean="0">
                <a:solidFill>
                  <a:schemeClr val="bg1"/>
                </a:solidFill>
              </a:rPr>
              <a:t>отношения </a:t>
            </a:r>
            <a:r>
              <a:rPr lang="ru-RU" dirty="0" smtClean="0">
                <a:solidFill>
                  <a:schemeClr val="bg1"/>
                </a:solidFill>
              </a:rPr>
              <a:t>(</a:t>
            </a:r>
            <a:r>
              <a:rPr lang="ru-RU" dirty="0">
                <a:solidFill>
                  <a:schemeClr val="bg1"/>
                </a:solidFill>
              </a:rPr>
              <a:t>стили воспитания, манера общения, семейные традиции, факты асоциального поведения, насилия и т.д.)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Партнерство 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(</a:t>
            </a:r>
            <a:r>
              <a:rPr lang="ru-RU" dirty="0">
                <a:solidFill>
                  <a:schemeClr val="bg1"/>
                </a:solidFill>
              </a:rPr>
              <a:t>наличие дружеских/любовных отношений, их характер, модели поведения в них и т.д.)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Социальное </a:t>
            </a:r>
            <a:r>
              <a:rPr lang="ru-RU" b="1" dirty="0" smtClean="0">
                <a:solidFill>
                  <a:schemeClr val="bg1"/>
                </a:solidFill>
              </a:rPr>
              <a:t>окружение </a:t>
            </a:r>
            <a:r>
              <a:rPr lang="ru-RU" dirty="0" smtClean="0">
                <a:solidFill>
                  <a:schemeClr val="bg1"/>
                </a:solidFill>
              </a:rPr>
              <a:t>(</a:t>
            </a:r>
            <a:r>
              <a:rPr lang="ru-RU" dirty="0">
                <a:solidFill>
                  <a:schemeClr val="bg1"/>
                </a:solidFill>
              </a:rPr>
              <a:t>статус ребенка в учебном коллективе, наличие коалиций, в которые он входит, взаимоотношения с учителями, занятость во внеклассной жизни и т.д.)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4447" y="375032"/>
            <a:ext cx="6172200" cy="651260"/>
          </a:xfrm>
        </p:spPr>
        <p:txBody>
          <a:bodyPr>
            <a:normAutofit fontScale="90000"/>
          </a:bodyPr>
          <a:lstStyle/>
          <a:p>
            <a:r>
              <a:rPr lang="ru-RU" sz="2025" b="1" dirty="0">
                <a:solidFill>
                  <a:schemeClr val="bg1"/>
                </a:solidFill>
              </a:rPr>
              <a:t>2-этап. Оценка степени угрозы суицида</a:t>
            </a:r>
            <a:br>
              <a:rPr lang="ru-RU" sz="2025" dirty="0">
                <a:solidFill>
                  <a:schemeClr val="bg1"/>
                </a:solidFill>
              </a:rPr>
            </a:br>
            <a:r>
              <a:rPr lang="ru-RU" sz="2025" b="1" dirty="0">
                <a:solidFill>
                  <a:schemeClr val="bg1"/>
                </a:solidFill>
              </a:rPr>
              <a:t>А) Шкала оценки угрозы суицида (</a:t>
            </a:r>
            <a:r>
              <a:rPr lang="ru-RU" sz="2025" b="1" dirty="0" err="1">
                <a:solidFill>
                  <a:schemeClr val="bg1"/>
                </a:solidFill>
              </a:rPr>
              <a:t>Ромек</a:t>
            </a:r>
            <a:r>
              <a:rPr lang="ru-RU" sz="2025" b="1" dirty="0">
                <a:solidFill>
                  <a:schemeClr val="bg1"/>
                </a:solidFill>
              </a:rPr>
              <a:t> В.)</a:t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357290" y="803660"/>
          <a:ext cx="6482715" cy="412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750"/>
                <a:gridCol w="321310"/>
                <a:gridCol w="3589655"/>
              </a:tblGrid>
              <a:tr h="7931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Пол</a:t>
                      </a:r>
                      <a:endParaRPr lang="ru-RU" sz="135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ru-RU" sz="1350" dirty="0" smtClean="0"/>
                        <a:t>1</a:t>
                      </a:r>
                      <a:endParaRPr lang="ru-RU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Мужской</a:t>
                      </a:r>
                      <a:endParaRPr lang="ru-RU" sz="135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</a:tr>
              <a:tr h="444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Возраст</a:t>
                      </a:r>
                      <a:endParaRPr lang="ru-RU" sz="135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ru-RU" sz="1350" dirty="0" smtClean="0"/>
                        <a:t>1</a:t>
                      </a:r>
                      <a:endParaRPr lang="ru-RU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13-15 лет</a:t>
                      </a:r>
                      <a:endParaRPr lang="ru-RU" sz="135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</a:tr>
              <a:tr h="5918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Депрессивное состояние</a:t>
                      </a:r>
                      <a:endParaRPr lang="ru-RU" sz="135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ru-RU" sz="1350" dirty="0" smtClean="0"/>
                        <a:t>1</a:t>
                      </a:r>
                      <a:endParaRPr lang="ru-RU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Депрессивное состояние в прошлом</a:t>
                      </a:r>
                      <a:endParaRPr lang="ru-RU" sz="135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Депрессивное состояние в настоящее время</a:t>
                      </a:r>
                      <a:endParaRPr lang="ru-RU" sz="135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</a:tr>
              <a:tr h="739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Предыдущие суицидальные попытки</a:t>
                      </a:r>
                      <a:endParaRPr lang="ru-RU" sz="135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ru-RU" sz="1350" dirty="0" smtClean="0"/>
                        <a:t>1</a:t>
                      </a:r>
                      <a:endParaRPr lang="ru-RU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Да</a:t>
                      </a:r>
                      <a:endParaRPr lang="ru-RU" sz="135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</a:tr>
              <a:tr h="816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Зависимость (ПАВ, </a:t>
                      </a:r>
                      <a:r>
                        <a:rPr lang="ru-RU" sz="1350" dirty="0" err="1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техно</a:t>
                      </a: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-, </a:t>
                      </a:r>
                      <a:r>
                        <a:rPr lang="en-US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on</a:t>
                      </a: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-</a:t>
                      </a:r>
                      <a:r>
                        <a:rPr lang="en-US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line</a:t>
                      </a: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 игры, подписчик группы смерти и т.д.)</a:t>
                      </a:r>
                      <a:endParaRPr lang="ru-RU" sz="135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ru-RU" sz="1350" dirty="0" smtClean="0"/>
                        <a:t>1</a:t>
                      </a:r>
                      <a:endParaRPr lang="ru-RU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Да</a:t>
                      </a:r>
                      <a:endParaRPr lang="ru-RU" sz="135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</a:tr>
              <a:tr h="7397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Потеря рационального мышления</a:t>
                      </a:r>
                      <a:endParaRPr lang="ru-RU" sz="135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ru-RU" sz="1350" dirty="0" smtClean="0"/>
                        <a:t>1</a:t>
                      </a:r>
                      <a:endParaRPr lang="ru-RU" sz="135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Иррациональное мышление, неадекватность мыслей</a:t>
                      </a:r>
                      <a:endParaRPr lang="ru-RU" sz="135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85900" y="267875"/>
          <a:ext cx="6300470" cy="466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9945"/>
                <a:gridCol w="503555"/>
                <a:gridCol w="3696970"/>
              </a:tblGrid>
              <a:tr h="610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Нехватка социальной поддержки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1</a:t>
                      </a:r>
                      <a:endParaRPr lang="ru-RU" sz="15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Нет близких отношений в семье, развод, смерть родственника</a:t>
                      </a:r>
                      <a:endParaRPr lang="ru-RU" sz="15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</a:tr>
              <a:tr h="4921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Конкретный план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1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Время, место, способ</a:t>
                      </a:r>
                      <a:endParaRPr lang="ru-RU" sz="15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</a:tr>
              <a:tr h="5568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latin typeface="Times New Roman" panose="020206030504050203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latin typeface="Times New Roman" panose="020206030504050203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Летальность способа (падение с высоты, самоповешение)</a:t>
                      </a:r>
                      <a:endParaRPr lang="ru-RU" sz="15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</a:tr>
              <a:tr h="83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>
                        <a:latin typeface="Times New Roman" panose="020206030504050203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latin typeface="Times New Roman" panose="020206030504050203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Легкость его исполнения (знает где открыт чердак, где взять крепкую веревку и т.д.)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</a:tr>
              <a:tr h="557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Отсутствие близкого человека</a:t>
                      </a:r>
                      <a:endParaRPr lang="ru-RU" sz="15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1</a:t>
                      </a:r>
                      <a:endParaRPr lang="ru-RU" sz="15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Одиночество, нет любимого(ой), близкого друга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</a:tr>
              <a:tr h="11144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Болезни, увечья, явные физические недостатки</a:t>
                      </a:r>
                      <a:endParaRPr lang="ru-RU" sz="15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1</a:t>
                      </a:r>
                      <a:endParaRPr lang="ru-RU" sz="15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Хронические заболевания, сопровождающиеся сильными болями, негативный медицинский прогноз, инвалидность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</a:tr>
              <a:tr h="49212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Итого:</a:t>
                      </a:r>
                      <a:endParaRPr lang="ru-RU" sz="15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>
                        <a:latin typeface="Times New Roman" panose="020206030504050203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latin typeface="Times New Roman" panose="020206030504050203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Оценка </a:t>
            </a:r>
            <a:br>
              <a:rPr lang="ru-RU" sz="2400" b="1" dirty="0" smtClean="0">
                <a:solidFill>
                  <a:schemeClr val="bg1"/>
                </a:solidFill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(</a:t>
            </a:r>
            <a:r>
              <a:rPr lang="ru-RU" sz="2400" b="1" dirty="0">
                <a:solidFill>
                  <a:schemeClr val="bg1"/>
                </a:solidFill>
              </a:rPr>
              <a:t>количество отмеченных пунктов)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85901" y="1200150"/>
          <a:ext cx="6247130" cy="3620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1450"/>
                <a:gridCol w="1567180"/>
                <a:gridCol w="3238500"/>
              </a:tblGrid>
              <a:tr h="6781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0-2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I </a:t>
                      </a: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УРОВЕНЬ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Невысокая степень суицидального риска</a:t>
                      </a:r>
                      <a:endParaRPr lang="ru-RU" sz="15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</a:tr>
              <a:tr h="10166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3-4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II </a:t>
                      </a: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УРОВЕНЬ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Средний уровень суицидального </a:t>
                      </a:r>
                      <a:r>
                        <a:rPr lang="ru-RU" sz="1500" dirty="0" smtClean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риска</a:t>
                      </a:r>
                      <a:r>
                        <a:rPr lang="ru-RU" sz="1500" baseline="0" dirty="0" smtClean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 -</a:t>
                      </a:r>
                      <a:r>
                        <a:rPr lang="ru-RU" sz="1500" dirty="0" smtClean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 </a:t>
                      </a: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необходима интервенция и поддержка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</a:tr>
              <a:tr h="9093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5-6</a:t>
                      </a:r>
                      <a:endParaRPr lang="ru-RU" sz="15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II</a:t>
                      </a:r>
                      <a:r>
                        <a:rPr lang="en-US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I</a:t>
                      </a: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 УРОВЕНЬ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Высокая степень суицидального риска - необходима </a:t>
                      </a:r>
                      <a:r>
                        <a:rPr lang="ru-RU" sz="1500" dirty="0" err="1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антисуицидальная</a:t>
                      </a: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 интервенция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</a:tr>
              <a:tr h="10166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7-10</a:t>
                      </a:r>
                      <a:endParaRPr lang="ru-RU" sz="15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I</a:t>
                      </a:r>
                      <a:r>
                        <a:rPr lang="en-US" sz="15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V</a:t>
                      </a:r>
                      <a:r>
                        <a:rPr lang="ru-RU" sz="15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 УРОВЕНЬ</a:t>
                      </a:r>
                      <a:endParaRPr lang="ru-RU" sz="15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Очень высокая степень суицидального риска – необходима неотложная интервенция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375032"/>
            <a:ext cx="6172200" cy="688197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chemeClr val="bg1"/>
                </a:solidFill>
              </a:rPr>
              <a:t>Б) ШКАЛА оценки риска суицида у детей и подростков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10869" y="964395"/>
          <a:ext cx="6407785" cy="397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4895"/>
                <a:gridCol w="1813560"/>
                <a:gridCol w="989330"/>
              </a:tblGrid>
              <a:tr h="12071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Фактор</a:t>
                      </a:r>
                      <a:endParaRPr lang="ru-RU" sz="18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Значение показателя в баллах</a:t>
                      </a:r>
                      <a:endParaRPr lang="ru-RU" sz="18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Баллы</a:t>
                      </a:r>
                      <a:endParaRPr lang="ru-RU" sz="18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</a:tr>
              <a:tr h="772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Возраст </a:t>
                      </a:r>
                      <a:endParaRPr lang="ru-RU" sz="18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1</a:t>
                      </a:r>
                      <a:r>
                        <a:rPr lang="ru-RU" sz="18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, если – 13-15 лет</a:t>
                      </a:r>
                      <a:endParaRPr lang="ru-RU" sz="18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 panose="020206030504050203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</a:tr>
              <a:tr h="683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Депрессия, тревога </a:t>
                      </a:r>
                      <a:endParaRPr lang="ru-RU" sz="180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1</a:t>
                      </a:r>
                      <a:r>
                        <a:rPr lang="ru-RU" sz="18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 – если есть</a:t>
                      </a:r>
                      <a:endParaRPr lang="ru-RU" sz="18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Times New Roman" panose="020206030504050203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</a:tr>
              <a:tr h="7899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Парасуициды</a:t>
                      </a:r>
                      <a:r>
                        <a:rPr lang="ru-RU" sz="18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 (попытки самоубийства) в анамнезе </a:t>
                      </a:r>
                      <a:endParaRPr lang="ru-RU" sz="18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1</a:t>
                      </a:r>
                      <a:r>
                        <a:rPr lang="ru-RU" sz="18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 – если есть</a:t>
                      </a:r>
                      <a:endParaRPr lang="ru-RU" sz="18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anose="020206030504050203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Употребление алкоголя, наркотических веществ 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1</a:t>
                      </a: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- если есть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latin typeface="Times New Roman" panose="020206030504050203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485900" y="214296"/>
          <a:ext cx="6139815" cy="4714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3285"/>
                <a:gridCol w="857250"/>
                <a:gridCol w="589280"/>
              </a:tblGrid>
              <a:tr h="4714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Личностные черты (нестабильность настроения; агрессивное и/или </a:t>
                      </a:r>
                      <a:r>
                        <a:rPr lang="ru-RU" sz="1500" dirty="0" err="1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антисоциальное</a:t>
                      </a: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 поведение; </a:t>
                      </a:r>
                      <a:r>
                        <a:rPr lang="ru-RU" sz="1500" dirty="0" err="1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демонстративность</a:t>
                      </a: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 и импульсивность в поведении; недостаточная способность преодоления проблем и трудностей (в школе, среди подростков и др.); неспособность реальной оценки действительности; «жизнь в мире иллюзий и фантазий»; переоценка собственной личности, сменяющиеся переживанием никчемности; легко возникающее чувство разочарования; тревога и подавленность, особенно при несущественных проблемах; чувство неполноценности, неуверенности, отвергающее или провоцирующее поведение в отношении друзей, взрослых, включая родителей; проблемы половой идентичности; трудности в контактах с родителями, другими взрослыми и сверстниками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1-</a:t>
                      </a:r>
                      <a:r>
                        <a:rPr lang="ru-RU" sz="12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 если есть</a:t>
                      </a:r>
                      <a:endParaRPr lang="ru-RU" sz="12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две из</a:t>
                      </a:r>
                      <a:endParaRPr lang="ru-RU" sz="12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перечисленных</a:t>
                      </a:r>
                      <a:endParaRPr lang="ru-RU" sz="12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черт личности</a:t>
                      </a:r>
                      <a:endParaRPr lang="ru-RU" sz="12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 panose="020206030504050203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64448" y="267875"/>
          <a:ext cx="6214745" cy="460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2145"/>
                <a:gridCol w="1129030"/>
                <a:gridCol w="623570"/>
              </a:tblGrid>
              <a:tr h="4607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Особенности семьи (психические отклонения у родителей; злоупотребление алкоголем, наркомания у членов семьи; история самоубийства и суицидальные попытки в семье; насилие в семье (в т.ч. физическое и сексуальное насилие над ребенком); недостаток внимания и заботы о детях; конфликтные отношения между членами семьи; частые ссоры между родителями; постоянное эмоциональное напряжение в семье; развод родителей, уход одного из них из семьи или его смерть; частые переезды со сменой места жительства)</a:t>
                      </a:r>
                      <a:endParaRPr lang="ru-RU" sz="18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1 </a:t>
                      </a: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– если есть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хотя бы одна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из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перечисленных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особенностей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семьи</a:t>
                      </a:r>
                      <a:endParaRPr lang="ru-RU" sz="15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83895" y="339725"/>
          <a:ext cx="7822565" cy="4566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3555"/>
                <a:gridCol w="1186180"/>
                <a:gridCol w="1052830"/>
              </a:tblGrid>
              <a:tr h="32277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Негативные события жизни (ситуации, переживаемые как обидные, оскорбительные, несправедливые (даже если при объективном рассмотрении они таковыми не являются); неприятности в семье; разлука с друзьями, любимым, одноклассниками; смерть любимого или другого значимого человека; разрыв отношений с любимым человеком; межличностные конфликты; проблемы с дисциплиной и законом; давление; подражание </a:t>
                      </a:r>
                      <a:r>
                        <a:rPr lang="ru-RU" sz="1350" dirty="0" err="1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саморазрушительному</a:t>
                      </a: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 поведению других; издевательства со стороны сверстников, длительное пребывание в роли «козла отпущения» или жертвы; разочарование успехами в школе, серьезные трудности в учебе; высокие требования в школе к итоговым результатам обучения; нежелательная беременность, аборт и его последствия; тяжелая </a:t>
                      </a:r>
                      <a:r>
                        <a:rPr lang="ru-RU" sz="1350" dirty="0" err="1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инвалидизирующая</a:t>
                      </a: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 болезнь)</a:t>
                      </a:r>
                      <a:endParaRPr lang="ru-RU" sz="135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b="1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1</a:t>
                      </a: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 – если есть</a:t>
                      </a:r>
                      <a:endParaRPr lang="ru-RU" sz="135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хотя бы одно</a:t>
                      </a:r>
                      <a:endParaRPr lang="ru-RU" sz="135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из негативных</a:t>
                      </a:r>
                      <a:endParaRPr lang="ru-RU" sz="135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5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событий</a:t>
                      </a:r>
                      <a:endParaRPr lang="ru-RU" sz="135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350" dirty="0"/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858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Общее </a:t>
                      </a:r>
                      <a:r>
                        <a:rPr lang="ru-RU" sz="1800" dirty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количество баллов</a:t>
                      </a:r>
                      <a:r>
                        <a:rPr lang="ru-RU" sz="1800" dirty="0" smtClean="0"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:</a:t>
                      </a:r>
                      <a:endParaRPr lang="ru-RU" sz="1800" dirty="0" smtClean="0">
                        <a:latin typeface="Times New Roman" panose="02020603050405020304"/>
                        <a:ea typeface="Calibri" panose="020F0502020204030204"/>
                        <a:cs typeface="Times New Roman" panose="02020603050405020304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 общем балле 3 и выше (7-8 баллов – очень высокий риск) подлежит направлению на консультацию к медицинскому психологу/психотерапевту.</a:t>
                      </a:r>
                      <a:endParaRPr lang="ru-RU" sz="135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anose="020206030504050203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51435" marR="51435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350" dirty="0"/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5530" y="213995"/>
            <a:ext cx="6667500" cy="4714875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2550" b="1" dirty="0" smtClean="0">
                <a:solidFill>
                  <a:schemeClr val="bg1"/>
                </a:solidFill>
              </a:rPr>
              <a:t>Психодиагностический инструментарий:</a:t>
            </a:r>
            <a:endParaRPr lang="ru-RU" sz="255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550" i="1" dirty="0" smtClean="0">
                <a:solidFill>
                  <a:schemeClr val="bg1"/>
                </a:solidFill>
              </a:rPr>
              <a:t>Метод незаконченных предложений А. Кучера</a:t>
            </a:r>
            <a:endParaRPr lang="ru-RU" sz="255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550" dirty="0" smtClean="0">
                <a:solidFill>
                  <a:schemeClr val="bg1"/>
                </a:solidFill>
              </a:rPr>
              <a:t>Инструкция: Внимательно прочитай (послушай) начало предложения и продолжи его:</a:t>
            </a:r>
            <a:endParaRPr lang="ru-RU" sz="255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550" dirty="0" smtClean="0">
                <a:solidFill>
                  <a:schemeClr val="bg1"/>
                </a:solidFill>
              </a:rPr>
              <a:t>1. Мысль, которая меня постоянно преследует касается…</a:t>
            </a:r>
            <a:endParaRPr lang="ru-RU" sz="255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550" dirty="0" smtClean="0">
                <a:solidFill>
                  <a:schemeClr val="bg1"/>
                </a:solidFill>
              </a:rPr>
              <a:t>2. Что я для себя решил окончательно, так это…</a:t>
            </a:r>
            <a:endParaRPr lang="ru-RU" sz="255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550" dirty="0" smtClean="0">
                <a:solidFill>
                  <a:schemeClr val="bg1"/>
                </a:solidFill>
              </a:rPr>
              <a:t>3. Вокруг меня…</a:t>
            </a:r>
            <a:endParaRPr lang="ru-RU" sz="255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550" dirty="0" smtClean="0">
                <a:solidFill>
                  <a:schemeClr val="bg1"/>
                </a:solidFill>
              </a:rPr>
              <a:t>4. В этой жизни…</a:t>
            </a:r>
            <a:endParaRPr lang="ru-RU" sz="255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550" dirty="0" smtClean="0">
                <a:solidFill>
                  <a:schemeClr val="bg1"/>
                </a:solidFill>
              </a:rPr>
              <a:t>5. Жизнь – это…</a:t>
            </a:r>
            <a:endParaRPr lang="ru-RU" sz="255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550" dirty="0" smtClean="0">
                <a:solidFill>
                  <a:schemeClr val="bg1"/>
                </a:solidFill>
              </a:rPr>
              <a:t>6. Я обязательно…</a:t>
            </a:r>
            <a:endParaRPr lang="ru-RU" sz="255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550" dirty="0" smtClean="0">
                <a:solidFill>
                  <a:schemeClr val="bg1"/>
                </a:solidFill>
              </a:rPr>
              <a:t>7. Через некоторое время…</a:t>
            </a:r>
            <a:endParaRPr lang="ru-RU" sz="255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550" dirty="0" smtClean="0">
                <a:solidFill>
                  <a:schemeClr val="bg1"/>
                </a:solidFill>
              </a:rPr>
              <a:t>8. Жизнь после смерти – это…</a:t>
            </a:r>
            <a:endParaRPr lang="ru-RU" sz="255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550" dirty="0" smtClean="0">
                <a:solidFill>
                  <a:schemeClr val="bg1"/>
                </a:solidFill>
              </a:rPr>
              <a:t>9. Впереди меня ждет…</a:t>
            </a:r>
            <a:endParaRPr lang="ru-RU" sz="255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550" dirty="0" smtClean="0">
                <a:solidFill>
                  <a:schemeClr val="bg1"/>
                </a:solidFill>
              </a:rPr>
              <a:t>10. Жалко только, что…</a:t>
            </a:r>
            <a:endParaRPr lang="ru-RU" sz="255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550" dirty="0" smtClean="0">
                <a:solidFill>
                  <a:schemeClr val="bg1"/>
                </a:solidFill>
              </a:rPr>
              <a:t>Более 5-ти окончаний предложений, связанных с обесцениванием жизни, указывают на высокий риск суицидальных намерений.</a:t>
            </a:r>
            <a:endParaRPr lang="ru-RU" sz="255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550" i="1" dirty="0" smtClean="0">
                <a:solidFill>
                  <a:schemeClr val="bg1"/>
                </a:solidFill>
              </a:rPr>
              <a:t>Изучения самооценки методом Т. </a:t>
            </a:r>
            <a:r>
              <a:rPr lang="ru-RU" sz="2550" i="1" dirty="0" err="1" smtClean="0">
                <a:solidFill>
                  <a:schemeClr val="bg1"/>
                </a:solidFill>
              </a:rPr>
              <a:t>Дембо</a:t>
            </a:r>
            <a:r>
              <a:rPr lang="ru-RU" sz="2550" i="1" dirty="0" smtClean="0">
                <a:solidFill>
                  <a:schemeClr val="bg1"/>
                </a:solidFill>
              </a:rPr>
              <a:t> – С.Я. Рубинштейн</a:t>
            </a:r>
            <a:endParaRPr lang="ru-RU" sz="255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550" dirty="0" smtClean="0">
                <a:solidFill>
                  <a:schemeClr val="bg1"/>
                </a:solidFill>
              </a:rPr>
              <a:t>Можно взять вопросы из </a:t>
            </a:r>
            <a:r>
              <a:rPr lang="ru-RU" sz="2550" i="1" dirty="0" smtClean="0">
                <a:solidFill>
                  <a:schemeClr val="bg1"/>
                </a:solidFill>
              </a:rPr>
              <a:t>«</a:t>
            </a:r>
            <a:r>
              <a:rPr lang="ru-RU" sz="2550" i="1" dirty="0" err="1" smtClean="0">
                <a:solidFill>
                  <a:schemeClr val="bg1"/>
                </a:solidFill>
              </a:rPr>
              <a:t>Опросника</a:t>
            </a:r>
            <a:r>
              <a:rPr lang="ru-RU" sz="2550" i="1" dirty="0" smtClean="0">
                <a:solidFill>
                  <a:schemeClr val="bg1"/>
                </a:solidFill>
              </a:rPr>
              <a:t> временной перспективы» Ф. </a:t>
            </a:r>
            <a:r>
              <a:rPr lang="ru-RU" sz="2550" i="1" dirty="0" err="1" smtClean="0">
                <a:solidFill>
                  <a:schemeClr val="bg1"/>
                </a:solidFill>
              </a:rPr>
              <a:t>Зимбардо</a:t>
            </a:r>
            <a:endParaRPr lang="ru-RU" sz="255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sz="255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85520" y="321310"/>
            <a:ext cx="6672580" cy="4554220"/>
          </a:xfrm>
        </p:spPr>
        <p:txBody>
          <a:bodyPr>
            <a:normAutofit fontScale="7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3-й этап. Заключение </a:t>
            </a:r>
            <a:r>
              <a:rPr lang="ru-RU" b="1" dirty="0" err="1" smtClean="0">
                <a:solidFill>
                  <a:schemeClr val="bg1"/>
                </a:solidFill>
              </a:rPr>
              <a:t>антисуицидального</a:t>
            </a:r>
            <a:r>
              <a:rPr lang="ru-RU" b="1" dirty="0" smtClean="0">
                <a:solidFill>
                  <a:schemeClr val="bg1"/>
                </a:solidFill>
              </a:rPr>
              <a:t> контракта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Цель заключения суицидального контракта: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- Формировать </a:t>
            </a:r>
            <a:r>
              <a:rPr lang="ru-RU" dirty="0" err="1" smtClean="0">
                <a:solidFill>
                  <a:schemeClr val="bg1"/>
                </a:solidFill>
              </a:rPr>
              <a:t>антисуицидальный</a:t>
            </a:r>
            <a:r>
              <a:rPr lang="ru-RU" dirty="0" smtClean="0">
                <a:solidFill>
                  <a:schemeClr val="bg1"/>
                </a:solidFill>
              </a:rPr>
              <a:t> фактор – договоренность, как взятие на себя ответственности за свои действия.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- Обезопасить психолога от последующих неприятностей: проверок соответствующих контролирующих органов, от непрофессиональных действий.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5900" y="375032"/>
            <a:ext cx="6172200" cy="4500594"/>
          </a:xfrm>
        </p:spPr>
        <p:txBody>
          <a:bodyPr>
            <a:normAutofit fontScale="7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Контракт подписывается в двух экземплярах: один остается у психолога, другой отдается подростку.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i="1" dirty="0" smtClean="0">
                <a:solidFill>
                  <a:schemeClr val="bg1"/>
                </a:solidFill>
              </a:rPr>
              <a:t>Вариант контракта ребенка (подростка)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Я, (ФИО подростка) обязуюсь в течение срока общения со мной психолога (можно более конкретный срок указать) с ______ по ___________ не предпринимать попыток самоповреждения и попыток самоубийства, какие бы обстоятельства не сложились.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Подпись, число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5900" y="214296"/>
            <a:ext cx="6247232" cy="4607751"/>
          </a:xfrm>
        </p:spPr>
        <p:txBody>
          <a:bodyPr>
            <a:normAutofit fontScale="55000" lnSpcReduction="10000"/>
          </a:bodyPr>
          <a:lstStyle/>
          <a:p>
            <a:r>
              <a:rPr lang="ru-RU" i="1" dirty="0" smtClean="0">
                <a:solidFill>
                  <a:schemeClr val="bg1"/>
                </a:solidFill>
              </a:rPr>
              <a:t>Вариант контракта психолога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Я, (ФИО педагога-психолога) приветствую и уважаю решение (ФИО ребенка (подростка)) и доверяю ему. Со своей стороны, буду оказывать ему необходимую помощь и поддержку в решении или противодействии психотравмирующей ситуации.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Подпись, число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Необходимо детальное обсуждение действий </a:t>
            </a:r>
            <a:r>
              <a:rPr lang="ru-RU" dirty="0" err="1" smtClean="0">
                <a:solidFill>
                  <a:schemeClr val="bg1"/>
                </a:solidFill>
              </a:rPr>
              <a:t>подростка-суицидента</a:t>
            </a:r>
            <a:r>
              <a:rPr lang="ru-RU" dirty="0" smtClean="0">
                <a:solidFill>
                  <a:schemeClr val="bg1"/>
                </a:solidFill>
              </a:rPr>
              <a:t>, иногда буквально на каждый час до следующего контакта.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Можно, как вариант предложить подростку взять паузу, для того, чтобы попробовать уменьшить душевную боль, вызванную негативными переживаниями по поводу жизненных обстоятельств.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5900" y="321453"/>
            <a:ext cx="6172200" cy="4554173"/>
          </a:xfrm>
        </p:spPr>
        <p:txBody>
          <a:bodyPr>
            <a:normAutofit fontScale="55000" lnSpcReduction="1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4-й этап. Формирование опоры на личностные ресурсы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Существуют психологические защиты от страха смерти, которые составляют так называемый </a:t>
            </a:r>
            <a:r>
              <a:rPr lang="ru-RU" b="1" dirty="0" smtClean="0">
                <a:solidFill>
                  <a:schemeClr val="bg1"/>
                </a:solidFill>
              </a:rPr>
              <a:t>культурный буфер тревоги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Во-первых, благоприятная обратная связь о </a:t>
            </a:r>
            <a:r>
              <a:rPr lang="ru-RU" b="1" i="1" dirty="0" smtClean="0">
                <a:solidFill>
                  <a:schemeClr val="bg1"/>
                </a:solidFill>
              </a:rPr>
              <a:t>личных качествах человека</a:t>
            </a:r>
            <a:r>
              <a:rPr lang="ru-RU" dirty="0" smtClean="0">
                <a:solidFill>
                  <a:schemeClr val="bg1"/>
                </a:solidFill>
              </a:rPr>
              <a:t>, его ценностях, его образе в глазах других людей укрепляет его самооценку и делает его менее восприимчивым к угрозе, причём устойчивая подлинная самооценка («я доволен результатами своих действий», а не «я справился, потому что я гений»: опора на </a:t>
            </a:r>
            <a:r>
              <a:rPr lang="ru-RU" dirty="0" err="1" smtClean="0">
                <a:solidFill>
                  <a:schemeClr val="bg1"/>
                </a:solidFill>
              </a:rPr>
              <a:t>эмпатию</a:t>
            </a:r>
            <a:r>
              <a:rPr lang="ru-RU" dirty="0" smtClean="0">
                <a:solidFill>
                  <a:schemeClr val="bg1"/>
                </a:solidFill>
              </a:rPr>
              <a:t>, безусловное принятие и собственные достижения) защищает лучше, так как нивелирует негативные эффекты напоминания о смерти.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5900" y="160718"/>
            <a:ext cx="6172200" cy="4661330"/>
          </a:xfrm>
        </p:spPr>
        <p:txBody>
          <a:bodyPr>
            <a:normAutofit fontScale="90000" lnSpcReduction="2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Во‐вторых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b="1" i="1" dirty="0" smtClean="0">
                <a:solidFill>
                  <a:schemeClr val="bg1"/>
                </a:solidFill>
              </a:rPr>
              <a:t>творческая активность</a:t>
            </a:r>
            <a:r>
              <a:rPr lang="ru-RU" dirty="0" smtClean="0">
                <a:solidFill>
                  <a:schemeClr val="bg1"/>
                </a:solidFill>
              </a:rPr>
              <a:t> поднимает человека над обыденностью, расширяет горизонты реагирования и также защищает от страха смерти – однако она должна сочетаться с социальным признанием и принятием, которые возвращает «творца» в общество, не дают ему остаться непонятым и одиноким (что провоцирует экзистенциальную тревогу).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5900" y="321453"/>
            <a:ext cx="6172200" cy="4500594"/>
          </a:xfrm>
        </p:spPr>
        <p:txBody>
          <a:bodyPr>
            <a:normAutofit fontScale="625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В‐третьих</a:t>
            </a:r>
            <a:r>
              <a:rPr lang="ru-RU" dirty="0" smtClean="0">
                <a:solidFill>
                  <a:schemeClr val="bg1"/>
                </a:solidFill>
              </a:rPr>
              <a:t>, от страха смерти защищает глубокая </a:t>
            </a:r>
            <a:r>
              <a:rPr lang="ru-RU" b="1" i="1" dirty="0" smtClean="0">
                <a:solidFill>
                  <a:schemeClr val="bg1"/>
                </a:solidFill>
              </a:rPr>
              <a:t>душевная привязанность</a:t>
            </a:r>
            <a:r>
              <a:rPr lang="ru-RU" dirty="0" smtClean="0">
                <a:solidFill>
                  <a:schemeClr val="bg1"/>
                </a:solidFill>
              </a:rPr>
              <a:t>: доверительные </a:t>
            </a:r>
            <a:r>
              <a:rPr lang="ru-RU" dirty="0" err="1" smtClean="0">
                <a:solidFill>
                  <a:schemeClr val="bg1"/>
                </a:solidFill>
              </a:rPr>
              <a:t>детско‐родительские</a:t>
            </a:r>
            <a:r>
              <a:rPr lang="ru-RU" dirty="0" smtClean="0">
                <a:solidFill>
                  <a:schemeClr val="bg1"/>
                </a:solidFill>
              </a:rPr>
              <a:t>, дружеские или романтические отношения – чем они надёжней и безопасней (по Дж. </a:t>
            </a:r>
            <a:r>
              <a:rPr lang="ru-RU" dirty="0" err="1" smtClean="0">
                <a:solidFill>
                  <a:schemeClr val="bg1"/>
                </a:solidFill>
              </a:rPr>
              <a:t>Боулби</a:t>
            </a:r>
            <a:r>
              <a:rPr lang="ru-RU" dirty="0" smtClean="0">
                <a:solidFill>
                  <a:schemeClr val="bg1"/>
                </a:solidFill>
              </a:rPr>
              <a:t>), тем менее человек склонен к неадаптивным ответам.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И, наконец, ностальгия – </a:t>
            </a:r>
            <a:r>
              <a:rPr lang="ru-RU" b="1" i="1" dirty="0" smtClean="0">
                <a:solidFill>
                  <a:schemeClr val="bg1"/>
                </a:solidFill>
              </a:rPr>
              <a:t>приятные воспоминания о важных событиях, людях, местах</a:t>
            </a:r>
            <a:r>
              <a:rPr lang="ru-RU" dirty="0" smtClean="0">
                <a:solidFill>
                  <a:schemeClr val="bg1"/>
                </a:solidFill>
              </a:rPr>
              <a:t> являются одним из ключевых компонентов стабильного позитивного образа Я и проявлением привязанности, а потому люди с выраженной временной ориентацией на позитивное прошлое имеют иммунитет от страха полного уничтожения.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40" y="195485"/>
            <a:ext cx="6172200" cy="4554173"/>
          </a:xfrm>
        </p:spPr>
        <p:txBody>
          <a:bodyPr>
            <a:normAutofit fontScale="625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Обсуждение конструктивных способов адаптации, выработку навыков самоконтроля и </a:t>
            </a:r>
            <a:r>
              <a:rPr lang="ru-RU" dirty="0" err="1" smtClean="0">
                <a:solidFill>
                  <a:schemeClr val="bg1"/>
                </a:solidFill>
              </a:rPr>
              <a:t>самокоррекции</a:t>
            </a:r>
            <a:r>
              <a:rPr lang="ru-RU" dirty="0" smtClean="0">
                <a:solidFill>
                  <a:schemeClr val="bg1"/>
                </a:solidFill>
              </a:rPr>
              <a:t> неадаптивных установок, достижение стойкого критического отношения к суицидальным формам реагирования.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Этот этап можно раскрывать в различных вариантах </a:t>
            </a:r>
            <a:r>
              <a:rPr lang="ru-RU" dirty="0" err="1" smtClean="0">
                <a:solidFill>
                  <a:schemeClr val="bg1"/>
                </a:solidFill>
              </a:rPr>
              <a:t>немедикоментозной</a:t>
            </a:r>
            <a:r>
              <a:rPr lang="ru-RU" dirty="0" smtClean="0">
                <a:solidFill>
                  <a:schemeClr val="bg1"/>
                </a:solidFill>
              </a:rPr>
              <a:t> терапии в опоре на </a:t>
            </a:r>
            <a:r>
              <a:rPr lang="ru-RU" dirty="0" err="1" smtClean="0">
                <a:solidFill>
                  <a:schemeClr val="bg1"/>
                </a:solidFill>
              </a:rPr>
              <a:t>когнитивно-поведенческую</a:t>
            </a:r>
            <a:r>
              <a:rPr lang="ru-RU" dirty="0" smtClean="0">
                <a:solidFill>
                  <a:schemeClr val="bg1"/>
                </a:solidFill>
              </a:rPr>
              <a:t> модель: начальная работа с неадаптивными мыслительными установками: </a:t>
            </a:r>
            <a:r>
              <a:rPr lang="ru-RU" dirty="0" err="1" smtClean="0">
                <a:solidFill>
                  <a:schemeClr val="bg1"/>
                </a:solidFill>
              </a:rPr>
              <a:t>должествования</a:t>
            </a:r>
            <a:r>
              <a:rPr lang="ru-RU" dirty="0" smtClean="0">
                <a:solidFill>
                  <a:schemeClr val="bg1"/>
                </a:solidFill>
              </a:rPr>
              <a:t>, обесценивания, </a:t>
            </a:r>
            <a:r>
              <a:rPr lang="ru-RU" dirty="0" err="1" smtClean="0">
                <a:solidFill>
                  <a:schemeClr val="bg1"/>
                </a:solidFill>
              </a:rPr>
              <a:t>катастрофизации</a:t>
            </a:r>
            <a:r>
              <a:rPr lang="ru-RU" dirty="0" smtClean="0">
                <a:solidFill>
                  <a:schemeClr val="bg1"/>
                </a:solidFill>
              </a:rPr>
              <a:t>, низкой терпимости к фрустрации.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5900" y="321453"/>
            <a:ext cx="6172200" cy="4500594"/>
          </a:xfrm>
        </p:spPr>
        <p:txBody>
          <a:bodyPr>
            <a:normAutofit fontScale="625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5-й этап. Завершение беседы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- Сообщаем обучающемуся за 10-15 минут, что нам необходимо закончить беседу.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- Напоминаем про </a:t>
            </a:r>
            <a:r>
              <a:rPr lang="ru-RU" dirty="0" err="1" smtClean="0">
                <a:solidFill>
                  <a:schemeClr val="bg1"/>
                </a:solidFill>
              </a:rPr>
              <a:t>антисуицидальный</a:t>
            </a:r>
            <a:r>
              <a:rPr lang="ru-RU" dirty="0" smtClean="0">
                <a:solidFill>
                  <a:schemeClr val="bg1"/>
                </a:solidFill>
              </a:rPr>
              <a:t> контракт.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- Повторяем формулировку ситуации и сформулированные действия по начальному ее решению/устранению и сроки их выполнения.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- Договариваемся о времени следующей встречи.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- Выражаем надежду, что беседа состоится и напоминаем, что будем ждать встречи с обучающимся.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57504"/>
            <a:ext cx="8291264" cy="4482498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	</a:t>
            </a:r>
            <a:r>
              <a:rPr lang="ru-RU" sz="32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Методы оказания психологической помощи подростку, пребывающему в депрессии: </a:t>
            </a:r>
            <a:endParaRPr lang="ru-RU" sz="3200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1) Активная эмоциональная поддержка;</a:t>
            </a:r>
            <a:endParaRPr lang="ru-RU" sz="3200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2) Поощрение положительных устремлений;</a:t>
            </a:r>
            <a:endParaRPr lang="ru-RU" sz="3200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3) Обучение социальным навыкам и умениям преодоления стресса;</a:t>
            </a:r>
            <a:endParaRPr lang="ru-RU" sz="3200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4) Расширение временной перспективы и </a:t>
            </a:r>
            <a:r>
              <a:rPr lang="ru-RU" sz="3200" dirty="0" err="1" smtClean="0">
                <a:solidFill>
                  <a:schemeClr val="bg1"/>
                </a:solidFill>
                <a:latin typeface="Constantia" panose="02030602050306030303" pitchFamily="18" charset="0"/>
              </a:rPr>
              <a:t>самопонимания</a:t>
            </a:r>
            <a:r>
              <a:rPr lang="ru-RU" sz="32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. </a:t>
            </a:r>
            <a:endParaRPr lang="ru-RU" sz="3200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algn="ctr">
              <a:buNone/>
            </a:pPr>
            <a:endParaRPr lang="ru-RU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Профилактическая </a:t>
            </a:r>
            <a:r>
              <a:rPr lang="ru-RU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работа должна включать: </a:t>
            </a:r>
            <a:endParaRPr lang="ru-RU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1) Формирование эффективных жизненных стратегий </a:t>
            </a:r>
            <a:endParaRPr lang="ru-RU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2) Информирование об особенностях развития в подростковом возрасте.</a:t>
            </a:r>
            <a:endParaRPr lang="ru-RU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	</a:t>
            </a:r>
            <a:r>
              <a:rPr lang="ru-RU" u="sng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Формирование жизненной перспективы </a:t>
            </a:r>
            <a:r>
              <a:rPr lang="ru-RU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– важнейший показатель нормального развития подростка. </a:t>
            </a:r>
            <a:endParaRPr lang="ru-RU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endParaRPr lang="ru-RU" sz="3200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03498"/>
            <a:ext cx="8291264" cy="4482498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3000" u="sng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Методика проведения профилактической беседы </a:t>
            </a:r>
            <a:endParaRPr lang="ru-RU" sz="3000" u="sng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r>
              <a:rPr lang="ru-RU" sz="30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Важно уделять внимание активному слушанию</a:t>
            </a:r>
            <a:endParaRPr lang="ru-RU" sz="3000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r>
              <a:rPr lang="ru-RU" sz="30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Активный слушатель – это </a:t>
            </a:r>
            <a:r>
              <a:rPr lang="ru-RU" sz="3000" dirty="0" err="1" smtClean="0">
                <a:solidFill>
                  <a:schemeClr val="bg1"/>
                </a:solidFill>
                <a:latin typeface="Constantia" panose="02030602050306030303" pitchFamily="18" charset="0"/>
              </a:rPr>
              <a:t>ч-к</a:t>
            </a:r>
            <a:r>
              <a:rPr lang="ru-RU" sz="30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, который слушает со всем вниманием, не осуждая, что дает </a:t>
            </a:r>
            <a:r>
              <a:rPr lang="ru-RU" sz="3000" dirty="0" err="1" smtClean="0">
                <a:solidFill>
                  <a:schemeClr val="bg1"/>
                </a:solidFill>
                <a:latin typeface="Constantia" panose="02030602050306030303" pitchFamily="18" charset="0"/>
              </a:rPr>
              <a:t>ч-ку</a:t>
            </a:r>
            <a:r>
              <a:rPr lang="ru-RU" sz="30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 возможность выговориться без боязни;</a:t>
            </a:r>
            <a:endParaRPr lang="ru-RU" sz="3000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r>
              <a:rPr lang="ru-RU" sz="30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Активный слушатель понимает чувства собеседника и помогает сохранить веру в себя; </a:t>
            </a:r>
            <a:endParaRPr lang="ru-RU" sz="3000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r>
              <a:rPr lang="ru-RU" sz="30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Активный слушатель будет способствовать тому, чтобы его собеседник был услышан </a:t>
            </a:r>
            <a:endParaRPr lang="ru-RU" sz="3000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algn="ctr">
              <a:buNone/>
            </a:pPr>
            <a:endParaRPr lang="ru-RU" sz="2800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algn="ctr">
              <a:buNone/>
            </a:pPr>
            <a:r>
              <a:rPr lang="ru-RU" sz="28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Этапы </a:t>
            </a:r>
            <a:r>
              <a:rPr lang="ru-RU" sz="28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профилактической беседы</a:t>
            </a:r>
            <a:endParaRPr lang="ru-RU" sz="2800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ru-RU" sz="28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1) Установление эмоционального контакта</a:t>
            </a:r>
            <a:endParaRPr lang="ru-RU" sz="2800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ru-RU" sz="28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2) Установление последовательности событий, которые привели к кризису</a:t>
            </a:r>
            <a:endParaRPr lang="ru-RU" sz="2800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ru-RU" sz="28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3) Совместная деятельность по преодолению кризисной ситуации </a:t>
            </a:r>
            <a:endParaRPr lang="ru-RU" sz="2800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>
              <a:buNone/>
            </a:pPr>
            <a:r>
              <a:rPr lang="ru-RU" sz="28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4) Окончательное формулирование плана деятельности </a:t>
            </a:r>
            <a:r>
              <a:rPr lang="ru-RU" sz="30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 </a:t>
            </a:r>
            <a:endParaRPr lang="ru-RU" sz="3000" dirty="0" smtClean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9502"/>
            <a:ext cx="8229600" cy="4392488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Способы психолого-педагогической </a:t>
            </a:r>
            <a:r>
              <a:rPr lang="ru-RU" dirty="0" smtClean="0">
                <a:solidFill>
                  <a:schemeClr val="bg1"/>
                </a:solidFill>
              </a:rPr>
              <a:t>поддержки </a:t>
            </a:r>
            <a:r>
              <a:rPr lang="ru-RU" u="sng" dirty="0" smtClean="0">
                <a:solidFill>
                  <a:schemeClr val="bg1"/>
                </a:solidFill>
              </a:rPr>
              <a:t>семьи</a:t>
            </a:r>
            <a:r>
              <a:rPr lang="ru-RU" dirty="0" smtClean="0">
                <a:solidFill>
                  <a:schemeClr val="bg1"/>
                </a:solidFill>
              </a:rPr>
              <a:t>: 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К</a:t>
            </a:r>
            <a:r>
              <a:rPr lang="ru-RU" dirty="0" smtClean="0">
                <a:solidFill>
                  <a:schemeClr val="bg1"/>
                </a:solidFill>
              </a:rPr>
              <a:t>онсультирование</a:t>
            </a:r>
            <a:r>
              <a:rPr lang="ru-RU" dirty="0" smtClean="0">
                <a:solidFill>
                  <a:schemeClr val="bg1"/>
                </a:solidFill>
              </a:rPr>
              <a:t>, беседы, факультативы, групповые консультации, тренинги для группы родителей, имеющих схожие проблемы в воспитании ребенка, различные виды собраний, вечера вопросов и ответов, родительские конференции.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Эффективными </a:t>
            </a:r>
            <a:r>
              <a:rPr lang="ru-RU" dirty="0" smtClean="0">
                <a:solidFill>
                  <a:schemeClr val="bg1"/>
                </a:solidFill>
              </a:rPr>
              <a:t>приемами педагогической поддержки выступают доверительная беседа, совет, акцент на достоинства ребенка, обсуждение результатов работы ребенка на равных.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987574"/>
            <a:ext cx="8280920" cy="3941630"/>
          </a:xfrm>
        </p:spPr>
        <p:txBody>
          <a:bodyPr>
            <a:normAutofit fontScale="55000" lnSpcReduction="20000"/>
          </a:bodyPr>
          <a:lstStyle/>
          <a:p>
            <a:pPr marL="0" indent="361950">
              <a:buFont typeface="Wingdings" panose="05000000000000000000" pitchFamily="2" charset="2"/>
              <a:buChar char="Ø"/>
            </a:pPr>
            <a:r>
              <a:rPr lang="ru-RU" sz="3000" dirty="0" smtClean="0">
                <a:solidFill>
                  <a:schemeClr val="bg1"/>
                </a:solidFill>
              </a:rPr>
              <a:t> </a:t>
            </a:r>
            <a:r>
              <a:rPr lang="ru-RU" sz="3800" dirty="0" smtClean="0">
                <a:solidFill>
                  <a:schemeClr val="bg1"/>
                </a:solidFill>
              </a:rPr>
              <a:t>Ваш </a:t>
            </a:r>
            <a:r>
              <a:rPr lang="ru-RU" sz="3800" dirty="0" smtClean="0">
                <a:solidFill>
                  <a:schemeClr val="bg1"/>
                </a:solidFill>
              </a:rPr>
              <a:t>ребенок рассказывает вам о своих личных отношениях? Вы знаете, в кого он влюблен, знаете, кто его друзья, знаете кого он не любит и почему</a:t>
            </a:r>
            <a:r>
              <a:rPr lang="ru-RU" sz="3800" dirty="0" smtClean="0">
                <a:solidFill>
                  <a:schemeClr val="bg1"/>
                </a:solidFill>
              </a:rPr>
              <a:t>?</a:t>
            </a:r>
            <a:endParaRPr lang="ru-RU" sz="3800" dirty="0" smtClean="0">
              <a:solidFill>
                <a:schemeClr val="bg1"/>
              </a:solidFill>
            </a:endParaRPr>
          </a:p>
          <a:p>
            <a:pPr marL="0" indent="361950">
              <a:buFont typeface="Wingdings" panose="05000000000000000000" pitchFamily="2" charset="2"/>
              <a:buChar char="Ø"/>
            </a:pPr>
            <a:r>
              <a:rPr lang="ru-RU" sz="3800" dirty="0" smtClean="0">
                <a:solidFill>
                  <a:schemeClr val="bg1"/>
                </a:solidFill>
              </a:rPr>
              <a:t>Вы не раз разговаривали с вашим ребенком о смысле жизни, о проблемах социума, о внутренней свободе, о праве выбора своего пути, о том, что вы поддержите его, даже если его решения о его будущем вам не понравятся? </a:t>
            </a:r>
            <a:endParaRPr lang="ru-RU" sz="3800" dirty="0" smtClean="0">
              <a:solidFill>
                <a:schemeClr val="bg1"/>
              </a:solidFill>
            </a:endParaRPr>
          </a:p>
          <a:p>
            <a:pPr marL="0" indent="361950">
              <a:buFont typeface="Wingdings" panose="05000000000000000000" pitchFamily="2" charset="2"/>
              <a:buChar char="Ø"/>
            </a:pPr>
            <a:r>
              <a:rPr lang="ru-RU" sz="3800" dirty="0" smtClean="0">
                <a:solidFill>
                  <a:schemeClr val="bg1"/>
                </a:solidFill>
              </a:rPr>
              <a:t> Вы </a:t>
            </a:r>
            <a:r>
              <a:rPr lang="ru-RU" sz="3800" dirty="0" smtClean="0">
                <a:solidFill>
                  <a:schemeClr val="bg1"/>
                </a:solidFill>
              </a:rPr>
              <a:t>спрашиваете его совета, интересуетесь его мнением по разным вопросам, делитесь с ним своими впечатлениями и новостями, как с другом?</a:t>
            </a:r>
            <a:endParaRPr lang="ru-RU" sz="3800" dirty="0" smtClean="0">
              <a:solidFill>
                <a:schemeClr val="bg1"/>
              </a:solidFill>
            </a:endParaRPr>
          </a:p>
          <a:p>
            <a:pPr marL="0" indent="361950">
              <a:buFont typeface="Wingdings" panose="05000000000000000000" pitchFamily="2" charset="2"/>
              <a:buChar char="Ø"/>
            </a:pPr>
            <a:r>
              <a:rPr lang="ru-RU" sz="3800" dirty="0" smtClean="0">
                <a:solidFill>
                  <a:schemeClr val="bg1"/>
                </a:solidFill>
              </a:rPr>
              <a:t>Вы рассказываете вашему ребенку о своем подростковом возрасте, в том числе о проблемах, «плохих поступках», влюбленностях, конфликтах, проблемах с вашими родителями? </a:t>
            </a:r>
            <a:endParaRPr lang="ru-RU" sz="3800" dirty="0" smtClean="0"/>
          </a:p>
          <a:p>
            <a:pPr marL="0" indent="36195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05978"/>
            <a:ext cx="8363272" cy="70483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Примеры вопросов для родителей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49492"/>
            <a:ext cx="7859216" cy="4605972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300" b="1" dirty="0">
                <a:solidFill>
                  <a:schemeClr val="bg1"/>
                </a:solidFill>
              </a:rPr>
              <a:t>ПСИХОЛОГИЧЕСКАЯ АКЦИЯ</a:t>
            </a:r>
            <a:br>
              <a:rPr lang="ru-RU" sz="3300" b="1" dirty="0">
                <a:solidFill>
                  <a:schemeClr val="bg1"/>
                </a:solidFill>
              </a:rPr>
            </a:br>
            <a:r>
              <a:rPr lang="ru-RU" sz="3300" b="1" dirty="0">
                <a:solidFill>
                  <a:schemeClr val="bg1"/>
                </a:solidFill>
              </a:rPr>
              <a:t>«Я выбираю жизнь!»</a:t>
            </a:r>
            <a:endParaRPr lang="ru-RU" sz="3300" dirty="0">
              <a:solidFill>
                <a:schemeClr val="bg1"/>
              </a:solidFill>
            </a:endParaRPr>
          </a:p>
          <a:p>
            <a:r>
              <a:rPr lang="ru-RU" sz="3300" b="1" i="1" dirty="0">
                <a:solidFill>
                  <a:schemeClr val="bg1"/>
                </a:solidFill>
              </a:rPr>
              <a:t>Цель:</a:t>
            </a:r>
            <a:r>
              <a:rPr lang="ru-RU" sz="3300" dirty="0">
                <a:solidFill>
                  <a:schemeClr val="bg1"/>
                </a:solidFill>
              </a:rPr>
              <a:t> профилактика суицидального риска.</a:t>
            </a:r>
            <a:endParaRPr lang="ru-RU" sz="33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3300" b="1" i="1" dirty="0">
                <a:solidFill>
                  <a:schemeClr val="bg1"/>
                </a:solidFill>
              </a:rPr>
              <a:t>Задачи:</a:t>
            </a:r>
            <a:endParaRPr lang="ru-RU" sz="3300" dirty="0">
              <a:solidFill>
                <a:schemeClr val="bg1"/>
              </a:solidFill>
            </a:endParaRPr>
          </a:p>
          <a:p>
            <a:r>
              <a:rPr lang="ru-RU" sz="3300" dirty="0" smtClean="0">
                <a:solidFill>
                  <a:schemeClr val="bg1"/>
                </a:solidFill>
              </a:rPr>
              <a:t>улучшение </a:t>
            </a:r>
            <a:r>
              <a:rPr lang="ru-RU" sz="3300" dirty="0">
                <a:solidFill>
                  <a:schemeClr val="bg1"/>
                </a:solidFill>
              </a:rPr>
              <a:t>эмоционального состояния участников акции;</a:t>
            </a:r>
            <a:endParaRPr lang="ru-RU" sz="3300" dirty="0">
              <a:solidFill>
                <a:schemeClr val="bg1"/>
              </a:solidFill>
            </a:endParaRPr>
          </a:p>
          <a:p>
            <a:r>
              <a:rPr lang="ru-RU" sz="3300" dirty="0" smtClean="0">
                <a:solidFill>
                  <a:schemeClr val="bg1"/>
                </a:solidFill>
              </a:rPr>
              <a:t>повышение </a:t>
            </a:r>
            <a:r>
              <a:rPr lang="ru-RU" sz="3300" dirty="0">
                <a:solidFill>
                  <a:schemeClr val="bg1"/>
                </a:solidFill>
              </a:rPr>
              <a:t>компетентности родителей и педагогов в области профилактики суицидального поведения;</a:t>
            </a:r>
            <a:endParaRPr lang="ru-RU" sz="3300" dirty="0">
              <a:solidFill>
                <a:schemeClr val="bg1"/>
              </a:solidFill>
            </a:endParaRPr>
          </a:p>
          <a:p>
            <a:r>
              <a:rPr lang="ru-RU" sz="3300" dirty="0" smtClean="0">
                <a:solidFill>
                  <a:schemeClr val="bg1"/>
                </a:solidFill>
              </a:rPr>
              <a:t>повышение </a:t>
            </a:r>
            <a:r>
              <a:rPr lang="ru-RU" sz="3300" dirty="0">
                <a:solidFill>
                  <a:schemeClr val="bg1"/>
                </a:solidFill>
              </a:rPr>
              <a:t>компетентности учеников в области оказания поддержки и помощи детям и подросткам, оказавшимся в трудной ситуации.</a:t>
            </a:r>
            <a:endParaRPr lang="ru-RU" sz="33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303498"/>
            <a:ext cx="8136904" cy="464451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bg1"/>
                </a:solidFill>
              </a:rPr>
              <a:t>ПЛАН АКЦИИ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sz="2800" dirty="0">
                <a:solidFill>
                  <a:schemeClr val="bg1"/>
                </a:solidFill>
              </a:rPr>
              <a:t>В фойе первого этажа по всему периметру стен прикреплены белой стороной обои (либо ватман). В нескольких местах под обоями стоят столы, на которых расположены емкости с яркой краской (гуашью) и салфетками. У столов дежурят медиаторы. </a:t>
            </a:r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На </a:t>
            </a:r>
            <a:r>
              <a:rPr lang="ru-RU" sz="2800" dirty="0">
                <a:solidFill>
                  <a:schemeClr val="bg1"/>
                </a:solidFill>
              </a:rPr>
              <a:t>центральной стене висит плакат с девизом: «Мы голосуем за жизнь!» </a:t>
            </a:r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Каждый </a:t>
            </a:r>
            <a:r>
              <a:rPr lang="ru-RU" sz="2800" dirty="0">
                <a:solidFill>
                  <a:schemeClr val="bg1"/>
                </a:solidFill>
              </a:rPr>
              <a:t>приходящий в школу приглашается к столам с краской. </a:t>
            </a:r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Волонтеры </a:t>
            </a:r>
            <a:r>
              <a:rPr lang="ru-RU" sz="2800" dirty="0">
                <a:solidFill>
                  <a:schemeClr val="bg1"/>
                </a:solidFill>
              </a:rPr>
              <a:t>берут его за руку, с помощью широкой кисти покрывают ладонь тем цветом, который человек выбирает, и предлагают оставить свой отпечаток на обоях, проголосовать «За жизнь!». Ладонь можно вытереть салфеткой.</a:t>
            </a:r>
            <a:endParaRPr lang="ru-RU" sz="2800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357504"/>
            <a:ext cx="7859216" cy="4497960"/>
          </a:xfrm>
        </p:spPr>
        <p:txBody>
          <a:bodyPr>
            <a:normAutofit lnSpcReduction="10000"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В школьных коридорах на разных этажах организуется выставка «Жизнь замечательных людей». Выставленный материал включает в себя фотографию человека (не только известных, великих и авторитетных для детей людей, но и замечательных родителей, учителей, выпускников школы и др.) и наиболее интересные факты его жизни (кратко, на листах формата А4).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303498"/>
            <a:ext cx="7643192" cy="4644516"/>
          </a:xfrm>
        </p:spPr>
        <p:txBody>
          <a:bodyPr>
            <a:normAutofit fontScale="92500"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В фойе второго этажа (либо там, где находятся средние классы) располагается «Дерево жизни». Это нарисованное на ватмане большое дерево без листочков, либо довольно крупная ветка, укрепленная в горшке, как дерево. Около дерева дежурят </a:t>
            </a:r>
            <a:r>
              <a:rPr lang="ru-RU" sz="2800" dirty="0" smtClean="0">
                <a:solidFill>
                  <a:schemeClr val="bg1"/>
                </a:solidFill>
              </a:rPr>
              <a:t>волонтеры. </a:t>
            </a:r>
            <a:r>
              <a:rPr lang="ru-RU" sz="2800" dirty="0">
                <a:solidFill>
                  <a:schemeClr val="bg1"/>
                </a:solidFill>
              </a:rPr>
              <a:t>У них есть </a:t>
            </a:r>
            <a:r>
              <a:rPr lang="ru-RU" sz="2800" dirty="0" err="1">
                <a:solidFill>
                  <a:schemeClr val="bg1"/>
                </a:solidFill>
              </a:rPr>
              <a:t>стикеры</a:t>
            </a:r>
            <a:r>
              <a:rPr lang="ru-RU" sz="2800" dirty="0">
                <a:solidFill>
                  <a:schemeClr val="bg1"/>
                </a:solidFill>
              </a:rPr>
              <a:t> в виде листочков и фломастеры. </a:t>
            </a:r>
            <a:r>
              <a:rPr lang="ru-RU" sz="2800" dirty="0" smtClean="0">
                <a:solidFill>
                  <a:schemeClr val="bg1"/>
                </a:solidFill>
              </a:rPr>
              <a:t>Волонтеры </a:t>
            </a:r>
            <a:r>
              <a:rPr lang="ru-RU" sz="2800" dirty="0">
                <a:solidFill>
                  <a:schemeClr val="bg1"/>
                </a:solidFill>
              </a:rPr>
              <a:t>предлагают всем, кто проходит мимо, написать на </a:t>
            </a:r>
            <a:r>
              <a:rPr lang="ru-RU" sz="2800" dirty="0" err="1">
                <a:solidFill>
                  <a:schemeClr val="bg1"/>
                </a:solidFill>
              </a:rPr>
              <a:t>стикере</a:t>
            </a:r>
            <a:r>
              <a:rPr lang="ru-RU" sz="2800" dirty="0">
                <a:solidFill>
                  <a:schemeClr val="bg1"/>
                </a:solidFill>
              </a:rPr>
              <a:t>, почему он выбирает жизнь, и приклеить его в качестве листочка на «Дерево жизни».</a:t>
            </a:r>
            <a:endParaRPr lang="ru-RU" sz="28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357504"/>
            <a:ext cx="7643192" cy="4497960"/>
          </a:xfrm>
        </p:spPr>
        <p:txBody>
          <a:bodyPr>
            <a:normAutofit lnSpcReduction="10000"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В фойе третьего этажа (там, где учатся старшие классы) выставка фотографий старшеклассников «Я выбираю жизнь». </a:t>
            </a:r>
            <a:endParaRPr lang="ru-RU" sz="3200" dirty="0" smtClean="0">
              <a:solidFill>
                <a:schemeClr val="bg1"/>
              </a:solidFill>
            </a:endParaRPr>
          </a:p>
          <a:p>
            <a:r>
              <a:rPr lang="ru-RU" sz="3200" dirty="0" smtClean="0">
                <a:solidFill>
                  <a:schemeClr val="bg1"/>
                </a:solidFill>
              </a:rPr>
              <a:t>Под </a:t>
            </a:r>
            <a:r>
              <a:rPr lang="ru-RU" sz="3200" dirty="0">
                <a:solidFill>
                  <a:schemeClr val="bg1"/>
                </a:solidFill>
              </a:rPr>
              <a:t>каждой фотографией можно прикрепить чистый лист, чтобы проходящие мимо могли написать свои мысли на тему, заданную фотографией. </a:t>
            </a:r>
            <a:endParaRPr lang="ru-RU" sz="3200" dirty="0" smtClean="0">
              <a:solidFill>
                <a:schemeClr val="bg1"/>
              </a:solidFill>
            </a:endParaRPr>
          </a:p>
          <a:p>
            <a:r>
              <a:rPr lang="ru-RU" sz="3200" dirty="0" smtClean="0">
                <a:solidFill>
                  <a:schemeClr val="bg1"/>
                </a:solidFill>
              </a:rPr>
              <a:t>На </a:t>
            </a:r>
            <a:r>
              <a:rPr lang="ru-RU" sz="3200" dirty="0">
                <a:solidFill>
                  <a:schemeClr val="bg1"/>
                </a:solidFill>
              </a:rPr>
              <a:t>выставке дежурят несколько </a:t>
            </a:r>
            <a:r>
              <a:rPr lang="ru-RU" sz="3200" dirty="0" smtClean="0">
                <a:solidFill>
                  <a:schemeClr val="bg1"/>
                </a:solidFill>
              </a:rPr>
              <a:t>волонтеров.</a:t>
            </a:r>
            <a:endParaRPr lang="ru-RU" sz="32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303498"/>
            <a:ext cx="7920880" cy="4536504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В конце учебного дня по всей начальной школе проводятся классные часы на тему: «Путешествие в Жизнь». </a:t>
            </a:r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Классные </a:t>
            </a:r>
            <a:r>
              <a:rPr lang="ru-RU" sz="2800" dirty="0">
                <a:solidFill>
                  <a:schemeClr val="bg1"/>
                </a:solidFill>
              </a:rPr>
              <a:t>руководители рассказывают о том, что же такое жизнь, какие она имеет смыслы (на различных позитивных примерах). </a:t>
            </a:r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Затем </a:t>
            </a:r>
            <a:r>
              <a:rPr lang="ru-RU" sz="2800" dirty="0">
                <a:solidFill>
                  <a:schemeClr val="bg1"/>
                </a:solidFill>
              </a:rPr>
              <a:t>ребятам предлагается с помощью бумаги и карандашей совершить путешествие в свою жизнь: нарисовать линию своей жизни и отметить на ней настоящие и будущие достижения, нарисовать рядом с линией то и тех, ради кого мы живем, для чего мы живем и пр.</a:t>
            </a:r>
            <a:endParaRPr lang="ru-RU" sz="28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303498"/>
            <a:ext cx="7715200" cy="4551966"/>
          </a:xfrm>
        </p:spPr>
        <p:txBody>
          <a:bodyPr>
            <a:normAutofit fontScale="92500" lnSpcReduction="20000"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По всей средней школе в формате ток-шоу проходят классные часы на тему: «Один день жизни». Желающие рассказывают об одном дне своей жизни, когда хотелось все бросить и уйти, не хотелось жить, все было плохо. </a:t>
            </a:r>
            <a:endParaRPr lang="ru-RU" sz="3200" dirty="0" smtClean="0">
              <a:solidFill>
                <a:schemeClr val="bg1"/>
              </a:solidFill>
            </a:endParaRPr>
          </a:p>
          <a:p>
            <a:r>
              <a:rPr lang="ru-RU" sz="3200" dirty="0" smtClean="0">
                <a:solidFill>
                  <a:schemeClr val="bg1"/>
                </a:solidFill>
              </a:rPr>
              <a:t>Класс </a:t>
            </a:r>
            <a:r>
              <a:rPr lang="ru-RU" sz="3200" dirty="0">
                <a:solidFill>
                  <a:schemeClr val="bg1"/>
                </a:solidFill>
              </a:rPr>
              <a:t>задает уточняющие вопросы и предлагает варианты выхода из подобной ситуации (как можно больше) и ищет ресурсы (кто мог бы помочь, поддержать, остановить).</a:t>
            </a:r>
            <a:endParaRPr lang="ru-RU" sz="32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411510"/>
            <a:ext cx="7920880" cy="4482498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chemeClr val="bg1"/>
                </a:solidFill>
              </a:rPr>
              <a:t>По всей старшей школе проходят классные часы на тему «</a:t>
            </a:r>
            <a:r>
              <a:rPr lang="ru-RU" dirty="0" err="1">
                <a:solidFill>
                  <a:schemeClr val="bg1"/>
                </a:solidFill>
              </a:rPr>
              <a:t>ОтражениЯ</a:t>
            </a:r>
            <a:r>
              <a:rPr lang="ru-RU" dirty="0">
                <a:solidFill>
                  <a:schemeClr val="bg1"/>
                </a:solidFill>
              </a:rPr>
              <a:t>» (формат ток-шоу). Классные руководители показывают социальные ролики о суициде, а затем организуют ток-шоу по данной теме.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В ток-шоу участвуют приглашенные специалисты, родители.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Для педагогов в актовом зале проводится семинар по профилактике суицидального риска (с просмотром роликов).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Каждый ученик в этот день получает памятку для родителей «О здоровой и радостной жизни». Для желающих родителей организован консультационный пункт, который работает в течение всей акции.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11510"/>
            <a:ext cx="8003232" cy="444395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bg1"/>
                </a:solidFill>
              </a:rPr>
              <a:t>Афоризмы для классных часов на тему «</a:t>
            </a:r>
            <a:r>
              <a:rPr lang="ru-RU" b="1" dirty="0" err="1">
                <a:solidFill>
                  <a:schemeClr val="bg1"/>
                </a:solidFill>
              </a:rPr>
              <a:t>ОтражениЯ</a:t>
            </a:r>
            <a:r>
              <a:rPr lang="ru-RU" b="1" dirty="0">
                <a:solidFill>
                  <a:schemeClr val="bg1"/>
                </a:solidFill>
              </a:rPr>
              <a:t>»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«Лошади никогда не кончают самоубийством, потому что, будучи лишены дара речи, они не имеют возможность выяснять отношения» (</a:t>
            </a:r>
            <a:r>
              <a:rPr lang="ru-RU" i="1" dirty="0">
                <a:solidFill>
                  <a:schemeClr val="bg1"/>
                </a:solidFill>
              </a:rPr>
              <a:t>В</a:t>
            </a:r>
            <a:r>
              <a:rPr lang="ru-RU" dirty="0">
                <a:solidFill>
                  <a:schemeClr val="bg1"/>
                </a:solidFill>
              </a:rPr>
              <a:t>. </a:t>
            </a:r>
            <a:r>
              <a:rPr lang="ru-RU" i="1" dirty="0">
                <a:solidFill>
                  <a:schemeClr val="bg1"/>
                </a:solidFill>
              </a:rPr>
              <a:t>Маяковский</a:t>
            </a:r>
            <a:r>
              <a:rPr lang="ru-RU" dirty="0">
                <a:solidFill>
                  <a:schemeClr val="bg1"/>
                </a:solidFill>
              </a:rPr>
              <a:t>).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«Мы не можем вырвать ни одной страницы из нашей жизни, хотя легко можем бросить в огонь самую книгу» (</a:t>
            </a:r>
            <a:r>
              <a:rPr lang="ru-RU" i="1" dirty="0">
                <a:solidFill>
                  <a:schemeClr val="bg1"/>
                </a:solidFill>
              </a:rPr>
              <a:t>Ж. Санд</a:t>
            </a:r>
            <a:r>
              <a:rPr lang="ru-RU" dirty="0">
                <a:solidFill>
                  <a:schemeClr val="bg1"/>
                </a:solidFill>
              </a:rPr>
              <a:t>).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«Самоубийца – человек, погибший при попытке бегства от себя самого» (</a:t>
            </a:r>
            <a:r>
              <a:rPr lang="ru-RU" i="1" dirty="0" err="1">
                <a:solidFill>
                  <a:schemeClr val="bg1"/>
                </a:solidFill>
              </a:rPr>
              <a:t>Веслав</a:t>
            </a:r>
            <a:r>
              <a:rPr lang="ru-RU" i="1" dirty="0">
                <a:solidFill>
                  <a:schemeClr val="bg1"/>
                </a:solidFill>
              </a:rPr>
              <a:t> </a:t>
            </a:r>
            <a:r>
              <a:rPr lang="ru-RU" i="1" dirty="0" err="1">
                <a:solidFill>
                  <a:schemeClr val="bg1"/>
                </a:solidFill>
              </a:rPr>
              <a:t>Брудзиньский</a:t>
            </a:r>
            <a:r>
              <a:rPr lang="ru-RU" dirty="0">
                <a:solidFill>
                  <a:schemeClr val="bg1"/>
                </a:solidFill>
              </a:rPr>
              <a:t>).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«Убийца убивает человека, самоубийца – человечество» </a:t>
            </a:r>
            <a:r>
              <a:rPr lang="ru-RU" i="1" dirty="0">
                <a:solidFill>
                  <a:schemeClr val="bg1"/>
                </a:solidFill>
              </a:rPr>
              <a:t>(Г. Честертон)</a:t>
            </a:r>
            <a:r>
              <a:rPr lang="ru-RU" dirty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«Самоубийство – мольба о помощи, которую никто не услышал»</a:t>
            </a:r>
            <a:r>
              <a:rPr lang="ru-RU" i="1" dirty="0">
                <a:solidFill>
                  <a:schemeClr val="bg1"/>
                </a:solidFill>
              </a:rPr>
              <a:t> (Р. Алев)</a:t>
            </a:r>
            <a:r>
              <a:rPr lang="ru-RU" dirty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Социализация как </a:t>
            </a:r>
            <a:r>
              <a:rPr lang="ru-RU" sz="2800" dirty="0" smtClean="0">
                <a:solidFill>
                  <a:schemeClr val="bg1"/>
                </a:solidFill>
              </a:rPr>
              <a:t>страхование рисков детства 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182880"/>
            <a:r>
              <a:rPr lang="ru-RU" sz="3400" dirty="0" smtClean="0">
                <a:solidFill>
                  <a:schemeClr val="bg1"/>
                </a:solidFill>
              </a:rPr>
              <a:t>М.Булгаков: «Не замечайте одаренных людей, они вымрут сами». </a:t>
            </a:r>
            <a:endParaRPr lang="ru-RU" sz="3400" dirty="0" smtClean="0">
              <a:solidFill>
                <a:schemeClr val="bg1"/>
              </a:solidFill>
            </a:endParaRPr>
          </a:p>
          <a:p>
            <a:pPr marL="0" indent="182880"/>
            <a:r>
              <a:rPr lang="ru-RU" sz="3400" dirty="0" smtClean="0">
                <a:solidFill>
                  <a:schemeClr val="bg1"/>
                </a:solidFill>
              </a:rPr>
              <a:t>Страхование – мониторинг рисков. Политика не реактивная, а активная, предупреждающая. Это культура понимания рисков.</a:t>
            </a:r>
            <a:endParaRPr lang="ru-RU" sz="3400" dirty="0" smtClean="0">
              <a:solidFill>
                <a:schemeClr val="bg1"/>
              </a:solidFill>
            </a:endParaRPr>
          </a:p>
          <a:p>
            <a:pPr marL="0" indent="182880"/>
            <a:r>
              <a:rPr lang="ru-RU" sz="3400" dirty="0" smtClean="0">
                <a:solidFill>
                  <a:schemeClr val="bg1"/>
                </a:solidFill>
              </a:rPr>
              <a:t>Исследование страхов человека</a:t>
            </a:r>
            <a:r>
              <a:rPr lang="ru-RU" sz="3400" dirty="0" smtClean="0">
                <a:solidFill>
                  <a:schemeClr val="bg1"/>
                </a:solidFill>
              </a:rPr>
              <a:t>: 2011 </a:t>
            </a:r>
            <a:r>
              <a:rPr lang="ru-RU" sz="3400" dirty="0" smtClean="0">
                <a:solidFill>
                  <a:schemeClr val="bg1"/>
                </a:solidFill>
              </a:rPr>
              <a:t>г. – фобия смерти; 2017 г.  - страх бессмысленности жизни </a:t>
            </a:r>
            <a:endParaRPr lang="ru-RU" sz="3400" dirty="0" smtClean="0">
              <a:solidFill>
                <a:schemeClr val="bg1"/>
              </a:solidFill>
            </a:endParaRPr>
          </a:p>
          <a:p>
            <a:pPr marL="0" indent="182880"/>
            <a:r>
              <a:rPr lang="ru-RU" sz="3400" dirty="0" smtClean="0">
                <a:solidFill>
                  <a:schemeClr val="bg1"/>
                </a:solidFill>
              </a:rPr>
              <a:t>Главный вопрос – Если знаешь зачем, то найдешь любое как (Ницше).</a:t>
            </a:r>
            <a:endParaRPr lang="ru-RU" sz="3400" dirty="0" smtClean="0">
              <a:solidFill>
                <a:schemeClr val="bg1"/>
              </a:solidFill>
            </a:endParaRPr>
          </a:p>
          <a:p>
            <a:pPr marL="0" indent="182880"/>
            <a:r>
              <a:rPr lang="ru-RU" sz="3400" dirty="0" smtClean="0">
                <a:solidFill>
                  <a:schemeClr val="bg1"/>
                </a:solidFill>
              </a:rPr>
              <a:t>Тот, кто знает зачем, выстоит любое как (В. </a:t>
            </a:r>
            <a:r>
              <a:rPr lang="ru-RU" sz="3400" dirty="0" err="1" smtClean="0">
                <a:solidFill>
                  <a:schemeClr val="bg1"/>
                </a:solidFill>
              </a:rPr>
              <a:t>Франкл</a:t>
            </a:r>
            <a:r>
              <a:rPr lang="ru-RU" sz="3400" dirty="0" smtClean="0">
                <a:solidFill>
                  <a:schemeClr val="bg1"/>
                </a:solidFill>
              </a:rPr>
              <a:t>).</a:t>
            </a:r>
            <a:endParaRPr lang="ru-RU" sz="3400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9502"/>
            <a:ext cx="8229600" cy="4255121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Варианты позитивной </a:t>
            </a:r>
            <a:r>
              <a:rPr lang="ru-RU" dirty="0" err="1" smtClean="0">
                <a:solidFill>
                  <a:schemeClr val="bg1"/>
                </a:solidFill>
              </a:rPr>
              <a:t>персонализации</a:t>
            </a:r>
            <a:r>
              <a:rPr lang="ru-RU" dirty="0" smtClean="0">
                <a:solidFill>
                  <a:schemeClr val="bg1"/>
                </a:solidFill>
              </a:rPr>
              <a:t> в стиле В. </a:t>
            </a:r>
            <a:r>
              <a:rPr lang="ru-RU" dirty="0" err="1" smtClean="0">
                <a:solidFill>
                  <a:schemeClr val="bg1"/>
                </a:solidFill>
              </a:rPr>
              <a:t>Франкла</a:t>
            </a:r>
            <a:r>
              <a:rPr lang="ru-RU" dirty="0" smtClean="0">
                <a:solidFill>
                  <a:schemeClr val="bg1"/>
                </a:solidFill>
              </a:rPr>
              <a:t>:</a:t>
            </a:r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AutoNum type="arabicParenR"/>
            </a:pPr>
            <a:r>
              <a:rPr lang="ru-RU" dirty="0" smtClean="0">
                <a:solidFill>
                  <a:schemeClr val="bg1"/>
                </a:solidFill>
              </a:rPr>
              <a:t>программа </a:t>
            </a:r>
            <a:r>
              <a:rPr lang="ru-RU" dirty="0" smtClean="0">
                <a:solidFill>
                  <a:schemeClr val="bg1"/>
                </a:solidFill>
              </a:rPr>
              <a:t>«Жизненные навыки для дошкольников</a:t>
            </a:r>
            <a:r>
              <a:rPr lang="ru-RU" dirty="0" smtClean="0">
                <a:solidFill>
                  <a:schemeClr val="bg1"/>
                </a:solidFill>
              </a:rPr>
              <a:t>»</a:t>
            </a:r>
            <a:endParaRPr lang="ru-RU" dirty="0" smtClean="0">
              <a:solidFill>
                <a:schemeClr val="bg1"/>
              </a:solidFill>
            </a:endParaRPr>
          </a:p>
          <a:p>
            <a:pPr marL="514350" indent="-514350">
              <a:buAutoNum type="arabicParenR"/>
            </a:pPr>
            <a:r>
              <a:rPr lang="ru-RU" dirty="0" smtClean="0">
                <a:solidFill>
                  <a:schemeClr val="bg1"/>
                </a:solidFill>
              </a:rPr>
              <a:t>«Жизненные навыки для </a:t>
            </a:r>
            <a:r>
              <a:rPr lang="ru-RU" dirty="0" smtClean="0">
                <a:solidFill>
                  <a:schemeClr val="bg1"/>
                </a:solidFill>
              </a:rPr>
              <a:t>младших школьников»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2) М. </a:t>
            </a:r>
            <a:r>
              <a:rPr lang="ru-RU" dirty="0" err="1" smtClean="0">
                <a:solidFill>
                  <a:schemeClr val="bg1"/>
                </a:solidFill>
              </a:rPr>
              <a:t>Селигман</a:t>
            </a:r>
            <a:r>
              <a:rPr lang="ru-RU" dirty="0" smtClean="0">
                <a:solidFill>
                  <a:schemeClr val="bg1"/>
                </a:solidFill>
              </a:rPr>
              <a:t> «Как научиться оптимизму? Измените взгляд на мир и свою </a:t>
            </a:r>
            <a:r>
              <a:rPr lang="ru-RU" dirty="0" smtClean="0">
                <a:solidFill>
                  <a:srgbClr val="002060"/>
                </a:solidFill>
              </a:rPr>
              <a:t>жизнь» 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 </a:t>
            </a:r>
            <a:br>
              <a:rPr lang="ru-RU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650" name="Picture 2" descr="https://img.kanal-o.ru/img/2020-06-01/fmt_94_24_shutterstock_77082265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403648" y="1059582"/>
            <a:ext cx="6331338" cy="38308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25260</Words>
  <Application>WPS Presentation</Application>
  <PresentationFormat>Экран (16:9)</PresentationFormat>
  <Paragraphs>479</Paragraphs>
  <Slides>54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65" baseType="lpstr">
      <vt:lpstr>Arial</vt:lpstr>
      <vt:lpstr>SimSun</vt:lpstr>
      <vt:lpstr>Wingdings</vt:lpstr>
      <vt:lpstr>Verdana</vt:lpstr>
      <vt:lpstr>Microsoft YaHei</vt:lpstr>
      <vt:lpstr>Arial Unicode MS</vt:lpstr>
      <vt:lpstr>Calibri</vt:lpstr>
      <vt:lpstr>Times New Roman</vt:lpstr>
      <vt:lpstr>Calibri</vt:lpstr>
      <vt:lpstr>Constantia</vt:lpstr>
      <vt:lpstr>Тема Office</vt:lpstr>
      <vt:lpstr>PowerPoint 演示文稿</vt:lpstr>
      <vt:lpstr>Факторы риска </vt:lpstr>
      <vt:lpstr>Проблематика суицидального поведения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Методы работы</vt:lpstr>
      <vt:lpstr>PowerPoint 演示文稿</vt:lpstr>
      <vt:lpstr>Рекомендуется использовать сочетание различных форм</vt:lpstr>
      <vt:lpstr>PowerPoint 演示文稿</vt:lpstr>
      <vt:lpstr>Серякина, А.В. Программа работы психолога с педагогическими коллективами и педагогами по профилактике суицидальных рисков в образовательной организации «Я выбираю жизнь!» / А.В. Серякина, В.Ю. Рамзаева. – Саратов : ГАУ ДПО «СОИРО», 2023.</vt:lpstr>
      <vt:lpstr>PowerPoint 演示文稿</vt:lpstr>
      <vt:lpstr>АЛГОРИТМ ДЕЙСТВИЙ В ОБРАЗОВАТЕЛЬНОЙ ОРГАНИЗАЦИИ  ПРИ ВЫСОКОМ РИСКЕ СУИЦИДАЛЬНОЙ АКТИВНОСТИ  ИЛИ СУИЦИДАЛЬНОЙ ПОПЫТКЕ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2-этап. Оценка степени угрозы суицида А) Шкала оценки угрозы суицида (Ромек В.) </vt:lpstr>
      <vt:lpstr>PowerPoint 演示文稿</vt:lpstr>
      <vt:lpstr>Оценка  (количество отмеченных пунктов)</vt:lpstr>
      <vt:lpstr>Б) ШКАЛА оценки риска суицида у детей и подростков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Примеры вопросов для родителей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Социализация как страхование рисков детства </vt:lpstr>
      <vt:lpstr>PowerPoint 演示文稿</vt:lpstr>
      <vt:lpstr>Спасибо за внимание!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Мусина Элиза Рашитовна</dc:creator>
  <cp:lastModifiedBy>User</cp:lastModifiedBy>
  <cp:revision>38</cp:revision>
  <dcterms:created xsi:type="dcterms:W3CDTF">2022-08-02T07:11:00Z</dcterms:created>
  <dcterms:modified xsi:type="dcterms:W3CDTF">2024-04-23T04:46:10Z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63A14EA09DB7459CBAE5A54C4ED1A913_13</vt:lpwstr>
  </property>
  <property fmtid="{D5CDD505-2E9C-101B-9397-08002B2CF9AE}" pid="3" name="KSOProductBuildVer">
    <vt:lpwstr>1049-12.2.0.16731</vt:lpwstr>
  </property>
</Properties>
</file>