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handoutMasterIdLst>
    <p:handoutMasterId r:id="rId17"/>
  </p:handoutMasterIdLst>
  <p:sldIdLst>
    <p:sldId id="286" r:id="rId2"/>
    <p:sldId id="309" r:id="rId3"/>
    <p:sldId id="312" r:id="rId4"/>
    <p:sldId id="310" r:id="rId5"/>
    <p:sldId id="311" r:id="rId6"/>
    <p:sldId id="308" r:id="rId7"/>
    <p:sldId id="306" r:id="rId8"/>
    <p:sldId id="296" r:id="rId9"/>
    <p:sldId id="302" r:id="rId10"/>
    <p:sldId id="303" r:id="rId11"/>
    <p:sldId id="313" r:id="rId12"/>
    <p:sldId id="315" r:id="rId13"/>
    <p:sldId id="316" r:id="rId14"/>
    <p:sldId id="300" r:id="rId15"/>
  </p:sldIdLst>
  <p:sldSz cx="12195175" cy="6859588"/>
  <p:notesSz cx="9928225" cy="6797675"/>
  <p:defaultTextStyle>
    <a:defPPr>
      <a:defRPr lang="ru-RU"/>
    </a:defPPr>
    <a:lvl1pPr marL="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733">
          <p15:clr>
            <a:srgbClr val="A4A3A4"/>
          </p15:clr>
        </p15:guide>
        <p15:guide id="3" orient="horz" pos="467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CDE5"/>
    <a:srgbClr val="27AAE2"/>
    <a:srgbClr val="BFDBF7"/>
    <a:srgbClr val="014F86"/>
    <a:srgbClr val="61A5C2"/>
    <a:srgbClr val="013A63"/>
    <a:srgbClr val="023E7D"/>
    <a:srgbClr val="0353A4"/>
    <a:srgbClr val="01497C"/>
    <a:srgbClr val="979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691" y="58"/>
      </p:cViewPr>
      <p:guideLst>
        <p:guide orient="horz" pos="2160"/>
        <p:guide orient="horz" pos="3733"/>
        <p:guide orient="horz" pos="467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DD023A-7EB3-4FEC-920A-3C479AD495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51DAE3-77A0-4E75-813A-94B2370746E9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r>
            <a:rPr lang="ru-RU" dirty="0"/>
            <a:t>возвращение образовательной организации в штатный режим функционирования в короткий отрезок времени</a:t>
          </a:r>
        </a:p>
      </dgm:t>
    </dgm:pt>
    <dgm:pt modelId="{717EBD90-47BE-44EC-9BA8-E4729245DA57}" type="parTrans" cxnId="{20A612B8-C503-4FE4-BB44-E5FFA0D1EA1C}">
      <dgm:prSet/>
      <dgm:spPr/>
      <dgm:t>
        <a:bodyPr/>
        <a:lstStyle/>
        <a:p>
          <a:endParaRPr lang="ru-RU"/>
        </a:p>
      </dgm:t>
    </dgm:pt>
    <dgm:pt modelId="{B9C70C8F-28E4-47DF-B913-C442AE1BB031}" type="sibTrans" cxnId="{20A612B8-C503-4FE4-BB44-E5FFA0D1EA1C}">
      <dgm:prSet/>
      <dgm:spPr/>
      <dgm:t>
        <a:bodyPr/>
        <a:lstStyle/>
        <a:p>
          <a:endParaRPr lang="ru-RU"/>
        </a:p>
      </dgm:t>
    </dgm:pt>
    <dgm:pt modelId="{78EF5DF8-AC98-42C6-A5DD-C9C417EF2F30}">
      <dgm:prSet phldrT="[Текст]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r>
            <a:rPr lang="ru-RU" dirty="0"/>
            <a:t>снижение интенсивности возможных негативных последствий кризисной ситуации.</a:t>
          </a:r>
        </a:p>
      </dgm:t>
    </dgm:pt>
    <dgm:pt modelId="{5135F370-BC6F-49CE-928B-1611FFCE0336}" type="parTrans" cxnId="{671985F4-C5ED-4A69-84A1-32791D71A53D}">
      <dgm:prSet/>
      <dgm:spPr/>
      <dgm:t>
        <a:bodyPr/>
        <a:lstStyle/>
        <a:p>
          <a:endParaRPr lang="ru-RU"/>
        </a:p>
      </dgm:t>
    </dgm:pt>
    <dgm:pt modelId="{59A1E4EF-7BDD-404A-BA93-5ACC45A942EB}" type="sibTrans" cxnId="{671985F4-C5ED-4A69-84A1-32791D71A53D}">
      <dgm:prSet/>
      <dgm:spPr/>
      <dgm:t>
        <a:bodyPr/>
        <a:lstStyle/>
        <a:p>
          <a:endParaRPr lang="ru-RU"/>
        </a:p>
      </dgm:t>
    </dgm:pt>
    <dgm:pt modelId="{87A8F20C-084C-45AD-9CF5-BA01ED9E057B}" type="pres">
      <dgm:prSet presAssocID="{D3DD023A-7EB3-4FEC-920A-3C479AD49504}" presName="linear" presStyleCnt="0">
        <dgm:presLayoutVars>
          <dgm:animLvl val="lvl"/>
          <dgm:resizeHandles val="exact"/>
        </dgm:presLayoutVars>
      </dgm:prSet>
      <dgm:spPr/>
    </dgm:pt>
    <dgm:pt modelId="{911B52B4-87DF-4CFC-BE0A-341F00E14C39}" type="pres">
      <dgm:prSet presAssocID="{CF51DAE3-77A0-4E75-813A-94B2370746E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96801DB-A0C1-40E9-B08B-BB5BF883081C}" type="pres">
      <dgm:prSet presAssocID="{B9C70C8F-28E4-47DF-B913-C442AE1BB031}" presName="spacer" presStyleCnt="0"/>
      <dgm:spPr/>
    </dgm:pt>
    <dgm:pt modelId="{3077E55D-57D5-4C08-BD9D-1CDB8C00E1FB}" type="pres">
      <dgm:prSet presAssocID="{78EF5DF8-AC98-42C6-A5DD-C9C417EF2F30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3A69F0D-F162-4DDA-AB11-A6C1FAEFBCE0}" type="presOf" srcId="{CF51DAE3-77A0-4E75-813A-94B2370746E9}" destId="{911B52B4-87DF-4CFC-BE0A-341F00E14C39}" srcOrd="0" destOrd="0" presId="urn:microsoft.com/office/officeart/2005/8/layout/vList2"/>
    <dgm:cxn modelId="{05F18257-787C-466F-A113-E3BFBF08E44A}" type="presOf" srcId="{78EF5DF8-AC98-42C6-A5DD-C9C417EF2F30}" destId="{3077E55D-57D5-4C08-BD9D-1CDB8C00E1FB}" srcOrd="0" destOrd="0" presId="urn:microsoft.com/office/officeart/2005/8/layout/vList2"/>
    <dgm:cxn modelId="{20A612B8-C503-4FE4-BB44-E5FFA0D1EA1C}" srcId="{D3DD023A-7EB3-4FEC-920A-3C479AD49504}" destId="{CF51DAE3-77A0-4E75-813A-94B2370746E9}" srcOrd="0" destOrd="0" parTransId="{717EBD90-47BE-44EC-9BA8-E4729245DA57}" sibTransId="{B9C70C8F-28E4-47DF-B913-C442AE1BB031}"/>
    <dgm:cxn modelId="{8A330BBA-FC11-4896-804F-908FD4711C41}" type="presOf" srcId="{D3DD023A-7EB3-4FEC-920A-3C479AD49504}" destId="{87A8F20C-084C-45AD-9CF5-BA01ED9E057B}" srcOrd="0" destOrd="0" presId="urn:microsoft.com/office/officeart/2005/8/layout/vList2"/>
    <dgm:cxn modelId="{671985F4-C5ED-4A69-84A1-32791D71A53D}" srcId="{D3DD023A-7EB3-4FEC-920A-3C479AD49504}" destId="{78EF5DF8-AC98-42C6-A5DD-C9C417EF2F30}" srcOrd="1" destOrd="0" parTransId="{5135F370-BC6F-49CE-928B-1611FFCE0336}" sibTransId="{59A1E4EF-7BDD-404A-BA93-5ACC45A942EB}"/>
    <dgm:cxn modelId="{8BD4183E-053E-40D8-AE26-BACC90EFCFF7}" type="presParOf" srcId="{87A8F20C-084C-45AD-9CF5-BA01ED9E057B}" destId="{911B52B4-87DF-4CFC-BE0A-341F00E14C39}" srcOrd="0" destOrd="0" presId="urn:microsoft.com/office/officeart/2005/8/layout/vList2"/>
    <dgm:cxn modelId="{2E4717B5-858C-42BC-8298-3D8DA38259B5}" type="presParOf" srcId="{87A8F20C-084C-45AD-9CF5-BA01ED9E057B}" destId="{096801DB-A0C1-40E9-B08B-BB5BF883081C}" srcOrd="1" destOrd="0" presId="urn:microsoft.com/office/officeart/2005/8/layout/vList2"/>
    <dgm:cxn modelId="{F2B8A641-5C5B-4345-AACD-0203224B8DBB}" type="presParOf" srcId="{87A8F20C-084C-45AD-9CF5-BA01ED9E057B}" destId="{3077E55D-57D5-4C08-BD9D-1CDB8C00E1F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A1C9C7-7BCE-4207-A84C-6AD7F4A204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BB2B51-2A3C-4E77-B322-17540A906AE1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оказание помощи администрации образовательной организации в планировании работы по психолого-педагогическому сопровождению участников образовательного процесса в период проживания кризиса и в </a:t>
          </a:r>
          <a:r>
            <a:rPr lang="ru-RU" sz="1600" dirty="0" err="1">
              <a:latin typeface="Arial" pitchFamily="34" charset="0"/>
              <a:cs typeface="Arial" pitchFamily="34" charset="0"/>
            </a:rPr>
            <a:t>посткризисный</a:t>
          </a:r>
          <a:r>
            <a:rPr lang="ru-RU" sz="1600" dirty="0">
              <a:latin typeface="Arial" pitchFamily="34" charset="0"/>
              <a:cs typeface="Arial" pitchFamily="34" charset="0"/>
            </a:rPr>
            <a:t> период с учетом специфики конкретной ситуации</a:t>
          </a:r>
        </a:p>
      </dgm:t>
    </dgm:pt>
    <dgm:pt modelId="{42EE1CFA-3C24-49BD-B6DC-0486733C88AE}" type="parTrans" cxnId="{0288AC57-91FD-412D-9020-E5C7B92C547D}">
      <dgm:prSet/>
      <dgm:spPr/>
      <dgm:t>
        <a:bodyPr/>
        <a:lstStyle/>
        <a:p>
          <a:endParaRPr lang="ru-RU"/>
        </a:p>
      </dgm:t>
    </dgm:pt>
    <dgm:pt modelId="{C9DA2DFC-F448-471F-9CA8-D15E98A426BD}" type="sibTrans" cxnId="{0288AC57-91FD-412D-9020-E5C7B92C547D}">
      <dgm:prSet/>
      <dgm:spPr/>
      <dgm:t>
        <a:bodyPr/>
        <a:lstStyle/>
        <a:p>
          <a:endParaRPr lang="ru-RU"/>
        </a:p>
      </dgm:t>
    </dgm:pt>
    <dgm:pt modelId="{35F6AA04-F23F-40F7-B5A3-0F45580F401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>
              <a:latin typeface="Arial" pitchFamily="34" charset="0"/>
              <a:cs typeface="Arial" pitchFamily="34" charset="0"/>
            </a:rPr>
            <a:t>оказание неотложной психологической помощи в формате индивидуальных и групповых консультаций, </a:t>
          </a:r>
        </a:p>
        <a:p>
          <a:pPr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dirty="0">
              <a:latin typeface="Arial" pitchFamily="34" charset="0"/>
              <a:cs typeface="Arial" pitchFamily="34" charset="0"/>
            </a:rPr>
            <a:t>направленной на минимизацию последствий кризисной ситуации, актуализацию вариантов само- и взаимопомощи</a:t>
          </a:r>
        </a:p>
      </dgm:t>
    </dgm:pt>
    <dgm:pt modelId="{21F77DA9-6170-4F55-8585-814F24FF50DB}" type="parTrans" cxnId="{F0532938-874E-473B-B0FF-2337C4C3306C}">
      <dgm:prSet/>
      <dgm:spPr/>
      <dgm:t>
        <a:bodyPr/>
        <a:lstStyle/>
        <a:p>
          <a:endParaRPr lang="ru-RU"/>
        </a:p>
      </dgm:t>
    </dgm:pt>
    <dgm:pt modelId="{A065EEC3-7B51-4744-A523-4CFB1FE99AE9}" type="sibTrans" cxnId="{F0532938-874E-473B-B0FF-2337C4C3306C}">
      <dgm:prSet/>
      <dgm:spPr/>
      <dgm:t>
        <a:bodyPr/>
        <a:lstStyle/>
        <a:p>
          <a:endParaRPr lang="ru-RU"/>
        </a:p>
      </dgm:t>
    </dgm:pt>
    <dgm:pt modelId="{DC283BD6-91A7-4F8E-B7EA-9D9EEC4D9BCA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информирование участников образовательного процесса о возможных последствиях и проявлениях эмоционального неблагополучия в связи с кризисной ситуацией, возможностях получения квалифицированной психологической помощи (</a:t>
          </a:r>
          <a:r>
            <a:rPr lang="ru-RU" sz="1600" dirty="0" err="1">
              <a:latin typeface="Arial" pitchFamily="34" charset="0"/>
              <a:cs typeface="Arial" pitchFamily="34" charset="0"/>
            </a:rPr>
            <a:t>тeлeфoны</a:t>
          </a:r>
          <a:r>
            <a:rPr lang="ru-RU" sz="1600" dirty="0">
              <a:latin typeface="Arial" pitchFamily="34" charset="0"/>
              <a:cs typeface="Arial" pitchFamily="34" charset="0"/>
            </a:rPr>
            <a:t> доверия, очная консультациях специалистов-психологов), правилах информационной безопасности</a:t>
          </a:r>
        </a:p>
      </dgm:t>
    </dgm:pt>
    <dgm:pt modelId="{8DC52A20-2063-4DE0-8AA9-494E2C214C6F}" type="parTrans" cxnId="{452E5DAC-6FF7-4A33-90E8-4C6C68025C02}">
      <dgm:prSet/>
      <dgm:spPr/>
      <dgm:t>
        <a:bodyPr/>
        <a:lstStyle/>
        <a:p>
          <a:endParaRPr lang="ru-RU"/>
        </a:p>
      </dgm:t>
    </dgm:pt>
    <dgm:pt modelId="{246FE2F0-2FE5-443E-B74D-CDB19E289DD8}" type="sibTrans" cxnId="{452E5DAC-6FF7-4A33-90E8-4C6C68025C02}">
      <dgm:prSet/>
      <dgm:spPr/>
      <dgm:t>
        <a:bodyPr/>
        <a:lstStyle/>
        <a:p>
          <a:endParaRPr lang="ru-RU"/>
        </a:p>
      </dgm:t>
    </dgm:pt>
    <dgm:pt modelId="{E20767F9-61D0-49B8-B4A2-99AD7377DDC2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информирование педагогического коллектива об эффективном алгоритме   действий в случае выявления участников образовательного процесса, остро переживающих кризисную ситуацию</a:t>
          </a:r>
        </a:p>
      </dgm:t>
    </dgm:pt>
    <dgm:pt modelId="{F8043A98-BA47-433B-98F3-6AA97CC9EA91}" type="parTrans" cxnId="{BD07DCD6-AC71-4F92-8107-2CC19774CC4F}">
      <dgm:prSet/>
      <dgm:spPr/>
    </dgm:pt>
    <dgm:pt modelId="{0AE055F3-C7C2-4478-9E29-4EC732DB872B}" type="sibTrans" cxnId="{BD07DCD6-AC71-4F92-8107-2CC19774CC4F}">
      <dgm:prSet/>
      <dgm:spPr/>
    </dgm:pt>
    <dgm:pt modelId="{56684AE9-35ED-4FAE-B575-D8558BD730EA}" type="pres">
      <dgm:prSet presAssocID="{84A1C9C7-7BCE-4207-A84C-6AD7F4A2045B}" presName="linear" presStyleCnt="0">
        <dgm:presLayoutVars>
          <dgm:dir/>
          <dgm:animLvl val="lvl"/>
          <dgm:resizeHandles val="exact"/>
        </dgm:presLayoutVars>
      </dgm:prSet>
      <dgm:spPr/>
    </dgm:pt>
    <dgm:pt modelId="{F6323B6C-5742-4D62-8B10-0DD12B6866E9}" type="pres">
      <dgm:prSet presAssocID="{7EBB2B51-2A3C-4E77-B322-17540A906AE1}" presName="parentLin" presStyleCnt="0"/>
      <dgm:spPr/>
    </dgm:pt>
    <dgm:pt modelId="{71D360A4-D7F8-4C00-A672-C10704B2FE01}" type="pres">
      <dgm:prSet presAssocID="{7EBB2B51-2A3C-4E77-B322-17540A906AE1}" presName="parentLeftMargin" presStyleLbl="node1" presStyleIdx="0" presStyleCnt="4"/>
      <dgm:spPr/>
    </dgm:pt>
    <dgm:pt modelId="{60DE4BCA-3E4D-4B62-A360-2BA9EA4894F4}" type="pres">
      <dgm:prSet presAssocID="{7EBB2B51-2A3C-4E77-B322-17540A906AE1}" presName="parentText" presStyleLbl="node1" presStyleIdx="0" presStyleCnt="4" custScaleY="148469">
        <dgm:presLayoutVars>
          <dgm:chMax val="0"/>
          <dgm:bulletEnabled val="1"/>
        </dgm:presLayoutVars>
      </dgm:prSet>
      <dgm:spPr/>
    </dgm:pt>
    <dgm:pt modelId="{BFF2D2D8-5BC4-4780-B486-45763F5E6197}" type="pres">
      <dgm:prSet presAssocID="{7EBB2B51-2A3C-4E77-B322-17540A906AE1}" presName="negativeSpace" presStyleCnt="0"/>
      <dgm:spPr/>
    </dgm:pt>
    <dgm:pt modelId="{3736B4E8-6B8B-47FF-8FD5-A7435A5D1D37}" type="pres">
      <dgm:prSet presAssocID="{7EBB2B51-2A3C-4E77-B322-17540A906AE1}" presName="childText" presStyleLbl="conFgAcc1" presStyleIdx="0" presStyleCnt="4">
        <dgm:presLayoutVars>
          <dgm:bulletEnabled val="1"/>
        </dgm:presLayoutVars>
      </dgm:prSet>
      <dgm:spPr/>
    </dgm:pt>
    <dgm:pt modelId="{6BF5580E-6F97-4E72-A9BE-A90AEB10BEAE}" type="pres">
      <dgm:prSet presAssocID="{C9DA2DFC-F448-471F-9CA8-D15E98A426BD}" presName="spaceBetweenRectangles" presStyleCnt="0"/>
      <dgm:spPr/>
    </dgm:pt>
    <dgm:pt modelId="{8AB876A3-5FEC-4EF9-981F-F20BC799CA97}" type="pres">
      <dgm:prSet presAssocID="{35F6AA04-F23F-40F7-B5A3-0F45580F401C}" presName="parentLin" presStyleCnt="0"/>
      <dgm:spPr/>
    </dgm:pt>
    <dgm:pt modelId="{BF4F5F0F-3DF5-4D75-8059-A8EDD73F79DB}" type="pres">
      <dgm:prSet presAssocID="{35F6AA04-F23F-40F7-B5A3-0F45580F401C}" presName="parentLeftMargin" presStyleLbl="node1" presStyleIdx="0" presStyleCnt="4"/>
      <dgm:spPr/>
    </dgm:pt>
    <dgm:pt modelId="{6A6A804D-4FEB-4C62-9DD6-FCC364915086}" type="pres">
      <dgm:prSet presAssocID="{35F6AA04-F23F-40F7-B5A3-0F45580F401C}" presName="parentText" presStyleLbl="node1" presStyleIdx="1" presStyleCnt="4" custScaleY="148469">
        <dgm:presLayoutVars>
          <dgm:chMax val="0"/>
          <dgm:bulletEnabled val="1"/>
        </dgm:presLayoutVars>
      </dgm:prSet>
      <dgm:spPr/>
    </dgm:pt>
    <dgm:pt modelId="{EC56117F-0845-454F-8857-D69A279E27B6}" type="pres">
      <dgm:prSet presAssocID="{35F6AA04-F23F-40F7-B5A3-0F45580F401C}" presName="negativeSpace" presStyleCnt="0"/>
      <dgm:spPr/>
    </dgm:pt>
    <dgm:pt modelId="{1D291CC3-8D26-4C06-A588-A6FE214D6AA4}" type="pres">
      <dgm:prSet presAssocID="{35F6AA04-F23F-40F7-B5A3-0F45580F401C}" presName="childText" presStyleLbl="conFgAcc1" presStyleIdx="1" presStyleCnt="4">
        <dgm:presLayoutVars>
          <dgm:bulletEnabled val="1"/>
        </dgm:presLayoutVars>
      </dgm:prSet>
      <dgm:spPr/>
    </dgm:pt>
    <dgm:pt modelId="{70155D24-AE12-47E2-B871-932D035B907D}" type="pres">
      <dgm:prSet presAssocID="{A065EEC3-7B51-4744-A523-4CFB1FE99AE9}" presName="spaceBetweenRectangles" presStyleCnt="0"/>
      <dgm:spPr/>
    </dgm:pt>
    <dgm:pt modelId="{5F74CC18-528B-4D5A-8BEA-3902FAD44ABA}" type="pres">
      <dgm:prSet presAssocID="{DC283BD6-91A7-4F8E-B7EA-9D9EEC4D9BCA}" presName="parentLin" presStyleCnt="0"/>
      <dgm:spPr/>
    </dgm:pt>
    <dgm:pt modelId="{B2907898-96FF-40AE-852B-F8C284EA5E22}" type="pres">
      <dgm:prSet presAssocID="{DC283BD6-91A7-4F8E-B7EA-9D9EEC4D9BCA}" presName="parentLeftMargin" presStyleLbl="node1" presStyleIdx="1" presStyleCnt="4"/>
      <dgm:spPr/>
    </dgm:pt>
    <dgm:pt modelId="{86801628-90B5-47D8-8D3B-D2617DBA72DE}" type="pres">
      <dgm:prSet presAssocID="{DC283BD6-91A7-4F8E-B7EA-9D9EEC4D9BCA}" presName="parentText" presStyleLbl="node1" presStyleIdx="2" presStyleCnt="4" custScaleY="148469">
        <dgm:presLayoutVars>
          <dgm:chMax val="0"/>
          <dgm:bulletEnabled val="1"/>
        </dgm:presLayoutVars>
      </dgm:prSet>
      <dgm:spPr/>
    </dgm:pt>
    <dgm:pt modelId="{56198DE0-1941-44CC-A06E-DD346E6580E2}" type="pres">
      <dgm:prSet presAssocID="{DC283BD6-91A7-4F8E-B7EA-9D9EEC4D9BCA}" presName="negativeSpace" presStyleCnt="0"/>
      <dgm:spPr/>
    </dgm:pt>
    <dgm:pt modelId="{A351984C-4E9E-4E61-BC33-251491401643}" type="pres">
      <dgm:prSet presAssocID="{DC283BD6-91A7-4F8E-B7EA-9D9EEC4D9BCA}" presName="childText" presStyleLbl="conFgAcc1" presStyleIdx="2" presStyleCnt="4">
        <dgm:presLayoutVars>
          <dgm:bulletEnabled val="1"/>
        </dgm:presLayoutVars>
      </dgm:prSet>
      <dgm:spPr/>
    </dgm:pt>
    <dgm:pt modelId="{77DFA824-2926-408C-AB4D-2A03CC40CB4E}" type="pres">
      <dgm:prSet presAssocID="{246FE2F0-2FE5-443E-B74D-CDB19E289DD8}" presName="spaceBetweenRectangles" presStyleCnt="0"/>
      <dgm:spPr/>
    </dgm:pt>
    <dgm:pt modelId="{9F283BF9-92A8-46BD-B44D-A66CCE0C4308}" type="pres">
      <dgm:prSet presAssocID="{E20767F9-61D0-49B8-B4A2-99AD7377DDC2}" presName="parentLin" presStyleCnt="0"/>
      <dgm:spPr/>
    </dgm:pt>
    <dgm:pt modelId="{6073C101-1815-4E57-A825-D6E2EEBCE2C9}" type="pres">
      <dgm:prSet presAssocID="{E20767F9-61D0-49B8-B4A2-99AD7377DDC2}" presName="parentLeftMargin" presStyleLbl="node1" presStyleIdx="2" presStyleCnt="4"/>
      <dgm:spPr/>
    </dgm:pt>
    <dgm:pt modelId="{D7D43F7E-44B6-4EE9-95BA-675ED7FBC513}" type="pres">
      <dgm:prSet presAssocID="{E20767F9-61D0-49B8-B4A2-99AD7377DDC2}" presName="parentText" presStyleLbl="node1" presStyleIdx="3" presStyleCnt="4" custScaleY="148469">
        <dgm:presLayoutVars>
          <dgm:chMax val="0"/>
          <dgm:bulletEnabled val="1"/>
        </dgm:presLayoutVars>
      </dgm:prSet>
      <dgm:spPr/>
    </dgm:pt>
    <dgm:pt modelId="{5DAE345E-B54C-43CF-A734-70B3127C84B6}" type="pres">
      <dgm:prSet presAssocID="{E20767F9-61D0-49B8-B4A2-99AD7377DDC2}" presName="negativeSpace" presStyleCnt="0"/>
      <dgm:spPr/>
    </dgm:pt>
    <dgm:pt modelId="{BDCF8525-DA03-4EF7-B39B-5ECA91DA0D08}" type="pres">
      <dgm:prSet presAssocID="{E20767F9-61D0-49B8-B4A2-99AD7377DDC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A27BA15-61C2-42EF-B609-B2680C6B6536}" type="presOf" srcId="{84A1C9C7-7BCE-4207-A84C-6AD7F4A2045B}" destId="{56684AE9-35ED-4FAE-B575-D8558BD730EA}" srcOrd="0" destOrd="0" presId="urn:microsoft.com/office/officeart/2005/8/layout/list1"/>
    <dgm:cxn modelId="{41FC1119-E976-4D47-8C4F-F33034C16E28}" type="presOf" srcId="{E20767F9-61D0-49B8-B4A2-99AD7377DDC2}" destId="{D7D43F7E-44B6-4EE9-95BA-675ED7FBC513}" srcOrd="1" destOrd="0" presId="urn:microsoft.com/office/officeart/2005/8/layout/list1"/>
    <dgm:cxn modelId="{73A97D31-1DB8-4AFC-A915-405A7BA684B3}" type="presOf" srcId="{35F6AA04-F23F-40F7-B5A3-0F45580F401C}" destId="{BF4F5F0F-3DF5-4D75-8059-A8EDD73F79DB}" srcOrd="0" destOrd="0" presId="urn:microsoft.com/office/officeart/2005/8/layout/list1"/>
    <dgm:cxn modelId="{F0532938-874E-473B-B0FF-2337C4C3306C}" srcId="{84A1C9C7-7BCE-4207-A84C-6AD7F4A2045B}" destId="{35F6AA04-F23F-40F7-B5A3-0F45580F401C}" srcOrd="1" destOrd="0" parTransId="{21F77DA9-6170-4F55-8585-814F24FF50DB}" sibTransId="{A065EEC3-7B51-4744-A523-4CFB1FE99AE9}"/>
    <dgm:cxn modelId="{B0B2154A-F5F0-4214-948A-1821D1D243C8}" type="presOf" srcId="{DC283BD6-91A7-4F8E-B7EA-9D9EEC4D9BCA}" destId="{86801628-90B5-47D8-8D3B-D2617DBA72DE}" srcOrd="1" destOrd="0" presId="urn:microsoft.com/office/officeart/2005/8/layout/list1"/>
    <dgm:cxn modelId="{461CDD4F-7786-451A-B884-023BFDE4E032}" type="presOf" srcId="{7EBB2B51-2A3C-4E77-B322-17540A906AE1}" destId="{71D360A4-D7F8-4C00-A672-C10704B2FE01}" srcOrd="0" destOrd="0" presId="urn:microsoft.com/office/officeart/2005/8/layout/list1"/>
    <dgm:cxn modelId="{28827752-C438-4F6A-8231-CB12192102D2}" type="presOf" srcId="{35F6AA04-F23F-40F7-B5A3-0F45580F401C}" destId="{6A6A804D-4FEB-4C62-9DD6-FCC364915086}" srcOrd="1" destOrd="0" presId="urn:microsoft.com/office/officeart/2005/8/layout/list1"/>
    <dgm:cxn modelId="{0288AC57-91FD-412D-9020-E5C7B92C547D}" srcId="{84A1C9C7-7BCE-4207-A84C-6AD7F4A2045B}" destId="{7EBB2B51-2A3C-4E77-B322-17540A906AE1}" srcOrd="0" destOrd="0" parTransId="{42EE1CFA-3C24-49BD-B6DC-0486733C88AE}" sibTransId="{C9DA2DFC-F448-471F-9CA8-D15E98A426BD}"/>
    <dgm:cxn modelId="{B5C20A84-4690-47A4-9DB7-DF7E517E36F5}" type="presOf" srcId="{7EBB2B51-2A3C-4E77-B322-17540A906AE1}" destId="{60DE4BCA-3E4D-4B62-A360-2BA9EA4894F4}" srcOrd="1" destOrd="0" presId="urn:microsoft.com/office/officeart/2005/8/layout/list1"/>
    <dgm:cxn modelId="{452E5DAC-6FF7-4A33-90E8-4C6C68025C02}" srcId="{84A1C9C7-7BCE-4207-A84C-6AD7F4A2045B}" destId="{DC283BD6-91A7-4F8E-B7EA-9D9EEC4D9BCA}" srcOrd="2" destOrd="0" parTransId="{8DC52A20-2063-4DE0-8AA9-494E2C214C6F}" sibTransId="{246FE2F0-2FE5-443E-B74D-CDB19E289DD8}"/>
    <dgm:cxn modelId="{3883BBB4-5C1D-48E7-995B-05E08828B9E6}" type="presOf" srcId="{DC283BD6-91A7-4F8E-B7EA-9D9EEC4D9BCA}" destId="{B2907898-96FF-40AE-852B-F8C284EA5E22}" srcOrd="0" destOrd="0" presId="urn:microsoft.com/office/officeart/2005/8/layout/list1"/>
    <dgm:cxn modelId="{BD07DCD6-AC71-4F92-8107-2CC19774CC4F}" srcId="{84A1C9C7-7BCE-4207-A84C-6AD7F4A2045B}" destId="{E20767F9-61D0-49B8-B4A2-99AD7377DDC2}" srcOrd="3" destOrd="0" parTransId="{F8043A98-BA47-433B-98F3-6AA97CC9EA91}" sibTransId="{0AE055F3-C7C2-4478-9E29-4EC732DB872B}"/>
    <dgm:cxn modelId="{C78275FF-D96C-41CF-A655-D52CB8B35FA8}" type="presOf" srcId="{E20767F9-61D0-49B8-B4A2-99AD7377DDC2}" destId="{6073C101-1815-4E57-A825-D6E2EEBCE2C9}" srcOrd="0" destOrd="0" presId="urn:microsoft.com/office/officeart/2005/8/layout/list1"/>
    <dgm:cxn modelId="{6C3AF55C-99BB-45CA-A065-C12FE195EFFC}" type="presParOf" srcId="{56684AE9-35ED-4FAE-B575-D8558BD730EA}" destId="{F6323B6C-5742-4D62-8B10-0DD12B6866E9}" srcOrd="0" destOrd="0" presId="urn:microsoft.com/office/officeart/2005/8/layout/list1"/>
    <dgm:cxn modelId="{48677F7E-F352-416D-B810-B2AA420E2A20}" type="presParOf" srcId="{F6323B6C-5742-4D62-8B10-0DD12B6866E9}" destId="{71D360A4-D7F8-4C00-A672-C10704B2FE01}" srcOrd="0" destOrd="0" presId="urn:microsoft.com/office/officeart/2005/8/layout/list1"/>
    <dgm:cxn modelId="{1C2B2981-0897-40FB-9352-6C8B6ADFFAD1}" type="presParOf" srcId="{F6323B6C-5742-4D62-8B10-0DD12B6866E9}" destId="{60DE4BCA-3E4D-4B62-A360-2BA9EA4894F4}" srcOrd="1" destOrd="0" presId="urn:microsoft.com/office/officeart/2005/8/layout/list1"/>
    <dgm:cxn modelId="{6C8BFB79-CADC-4C63-8916-95AE751C0653}" type="presParOf" srcId="{56684AE9-35ED-4FAE-B575-D8558BD730EA}" destId="{BFF2D2D8-5BC4-4780-B486-45763F5E6197}" srcOrd="1" destOrd="0" presId="urn:microsoft.com/office/officeart/2005/8/layout/list1"/>
    <dgm:cxn modelId="{A40AD5A8-80CC-4AE6-825A-EE6431635D4F}" type="presParOf" srcId="{56684AE9-35ED-4FAE-B575-D8558BD730EA}" destId="{3736B4E8-6B8B-47FF-8FD5-A7435A5D1D37}" srcOrd="2" destOrd="0" presId="urn:microsoft.com/office/officeart/2005/8/layout/list1"/>
    <dgm:cxn modelId="{6B4B1EAA-5C0B-4CB2-BB0C-58B3D719817E}" type="presParOf" srcId="{56684AE9-35ED-4FAE-B575-D8558BD730EA}" destId="{6BF5580E-6F97-4E72-A9BE-A90AEB10BEAE}" srcOrd="3" destOrd="0" presId="urn:microsoft.com/office/officeart/2005/8/layout/list1"/>
    <dgm:cxn modelId="{E971C649-FB4C-47C1-BDA8-4E7133866666}" type="presParOf" srcId="{56684AE9-35ED-4FAE-B575-D8558BD730EA}" destId="{8AB876A3-5FEC-4EF9-981F-F20BC799CA97}" srcOrd="4" destOrd="0" presId="urn:microsoft.com/office/officeart/2005/8/layout/list1"/>
    <dgm:cxn modelId="{70135169-99A5-4785-94F2-2C01F0AB8713}" type="presParOf" srcId="{8AB876A3-5FEC-4EF9-981F-F20BC799CA97}" destId="{BF4F5F0F-3DF5-4D75-8059-A8EDD73F79DB}" srcOrd="0" destOrd="0" presId="urn:microsoft.com/office/officeart/2005/8/layout/list1"/>
    <dgm:cxn modelId="{B6F75EF3-64E0-4595-A599-81B7F575AF8F}" type="presParOf" srcId="{8AB876A3-5FEC-4EF9-981F-F20BC799CA97}" destId="{6A6A804D-4FEB-4C62-9DD6-FCC364915086}" srcOrd="1" destOrd="0" presId="urn:microsoft.com/office/officeart/2005/8/layout/list1"/>
    <dgm:cxn modelId="{80E62958-1805-43B4-AFE9-FE4DF96FBF58}" type="presParOf" srcId="{56684AE9-35ED-4FAE-B575-D8558BD730EA}" destId="{EC56117F-0845-454F-8857-D69A279E27B6}" srcOrd="5" destOrd="0" presId="urn:microsoft.com/office/officeart/2005/8/layout/list1"/>
    <dgm:cxn modelId="{A32E77E3-F258-48AD-AF13-CAE29410E4E7}" type="presParOf" srcId="{56684AE9-35ED-4FAE-B575-D8558BD730EA}" destId="{1D291CC3-8D26-4C06-A588-A6FE214D6AA4}" srcOrd="6" destOrd="0" presId="urn:microsoft.com/office/officeart/2005/8/layout/list1"/>
    <dgm:cxn modelId="{711F9B8F-3A2C-41B4-96AE-8A36885A2B2C}" type="presParOf" srcId="{56684AE9-35ED-4FAE-B575-D8558BD730EA}" destId="{70155D24-AE12-47E2-B871-932D035B907D}" srcOrd="7" destOrd="0" presId="urn:microsoft.com/office/officeart/2005/8/layout/list1"/>
    <dgm:cxn modelId="{8742E9BD-DC6F-4133-88A4-6C0CD40ECC8C}" type="presParOf" srcId="{56684AE9-35ED-4FAE-B575-D8558BD730EA}" destId="{5F74CC18-528B-4D5A-8BEA-3902FAD44ABA}" srcOrd="8" destOrd="0" presId="urn:microsoft.com/office/officeart/2005/8/layout/list1"/>
    <dgm:cxn modelId="{A8CC7F6D-1ACE-4B4D-BF41-63C68ECAA47B}" type="presParOf" srcId="{5F74CC18-528B-4D5A-8BEA-3902FAD44ABA}" destId="{B2907898-96FF-40AE-852B-F8C284EA5E22}" srcOrd="0" destOrd="0" presId="urn:microsoft.com/office/officeart/2005/8/layout/list1"/>
    <dgm:cxn modelId="{71DA04EA-3177-4223-B9DA-1DDC78FDA6B6}" type="presParOf" srcId="{5F74CC18-528B-4D5A-8BEA-3902FAD44ABA}" destId="{86801628-90B5-47D8-8D3B-D2617DBA72DE}" srcOrd="1" destOrd="0" presId="urn:microsoft.com/office/officeart/2005/8/layout/list1"/>
    <dgm:cxn modelId="{6B7D0BFD-C70A-4576-B010-AC7B1E902054}" type="presParOf" srcId="{56684AE9-35ED-4FAE-B575-D8558BD730EA}" destId="{56198DE0-1941-44CC-A06E-DD346E6580E2}" srcOrd="9" destOrd="0" presId="urn:microsoft.com/office/officeart/2005/8/layout/list1"/>
    <dgm:cxn modelId="{B0980043-13EB-4638-BD0F-6C3AF70C4D99}" type="presParOf" srcId="{56684AE9-35ED-4FAE-B575-D8558BD730EA}" destId="{A351984C-4E9E-4E61-BC33-251491401643}" srcOrd="10" destOrd="0" presId="urn:microsoft.com/office/officeart/2005/8/layout/list1"/>
    <dgm:cxn modelId="{751A2F30-66D0-4ECB-A7D3-58764E4EC8F6}" type="presParOf" srcId="{56684AE9-35ED-4FAE-B575-D8558BD730EA}" destId="{77DFA824-2926-408C-AB4D-2A03CC40CB4E}" srcOrd="11" destOrd="0" presId="urn:microsoft.com/office/officeart/2005/8/layout/list1"/>
    <dgm:cxn modelId="{54D3583D-2371-4AC8-88A5-400A983B13C9}" type="presParOf" srcId="{56684AE9-35ED-4FAE-B575-D8558BD730EA}" destId="{9F283BF9-92A8-46BD-B44D-A66CCE0C4308}" srcOrd="12" destOrd="0" presId="urn:microsoft.com/office/officeart/2005/8/layout/list1"/>
    <dgm:cxn modelId="{83C07DE4-9B92-4D09-9545-EAD9C9D303CB}" type="presParOf" srcId="{9F283BF9-92A8-46BD-B44D-A66CCE0C4308}" destId="{6073C101-1815-4E57-A825-D6E2EEBCE2C9}" srcOrd="0" destOrd="0" presId="urn:microsoft.com/office/officeart/2005/8/layout/list1"/>
    <dgm:cxn modelId="{BF09167D-D9D6-4EC2-AA03-139CC9E8849C}" type="presParOf" srcId="{9F283BF9-92A8-46BD-B44D-A66CCE0C4308}" destId="{D7D43F7E-44B6-4EE9-95BA-675ED7FBC513}" srcOrd="1" destOrd="0" presId="urn:microsoft.com/office/officeart/2005/8/layout/list1"/>
    <dgm:cxn modelId="{4102E089-F507-43AB-B8A6-34664306807C}" type="presParOf" srcId="{56684AE9-35ED-4FAE-B575-D8558BD730EA}" destId="{5DAE345E-B54C-43CF-A734-70B3127C84B6}" srcOrd="13" destOrd="0" presId="urn:microsoft.com/office/officeart/2005/8/layout/list1"/>
    <dgm:cxn modelId="{B3F8F5A3-F38F-47E2-BCF5-845B3F502DC3}" type="presParOf" srcId="{56684AE9-35ED-4FAE-B575-D8558BD730EA}" destId="{BDCF8525-DA03-4EF7-B39B-5ECA91DA0D0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B52B4-87DF-4CFC-BE0A-341F00E14C39}">
      <dsp:nvSpPr>
        <dsp:cNvPr id="0" name=""/>
        <dsp:cNvSpPr/>
      </dsp:nvSpPr>
      <dsp:spPr>
        <a:xfrm>
          <a:off x="0" y="431397"/>
          <a:ext cx="6876497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возвращение образовательной организации в штатный режим функционирования в короткий отрезок времени</a:t>
          </a:r>
        </a:p>
      </dsp:txBody>
      <dsp:txXfrm>
        <a:off x="64254" y="495651"/>
        <a:ext cx="6747989" cy="1187742"/>
      </dsp:txXfrm>
    </dsp:sp>
    <dsp:sp modelId="{3077E55D-57D5-4C08-BD9D-1CDB8C00E1FB}">
      <dsp:nvSpPr>
        <dsp:cNvPr id="0" name=""/>
        <dsp:cNvSpPr/>
      </dsp:nvSpPr>
      <dsp:spPr>
        <a:xfrm>
          <a:off x="0" y="1819647"/>
          <a:ext cx="6876497" cy="131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снижение интенсивности возможных негативных последствий кризисной ситуации.</a:t>
          </a:r>
        </a:p>
      </dsp:txBody>
      <dsp:txXfrm>
        <a:off x="64254" y="1883901"/>
        <a:ext cx="6747989" cy="11877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6B4E8-6B8B-47FF-8FD5-A7435A5D1D37}">
      <dsp:nvSpPr>
        <dsp:cNvPr id="0" name=""/>
        <dsp:cNvSpPr/>
      </dsp:nvSpPr>
      <dsp:spPr>
        <a:xfrm>
          <a:off x="0" y="755886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DE4BCA-3E4D-4B62-A360-2BA9EA4894F4}">
      <dsp:nvSpPr>
        <dsp:cNvPr id="0" name=""/>
        <dsp:cNvSpPr/>
      </dsp:nvSpPr>
      <dsp:spPr>
        <a:xfrm>
          <a:off x="538878" y="58253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оказание помощи администрации образовательной организации в планировании работы по психолого-педагогическому сопровождению участников образовательного процесса в период проживания кризиса и в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посткризисный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период с учетом специфики конкретной ситуации</a:t>
          </a:r>
        </a:p>
      </dsp:txBody>
      <dsp:txXfrm>
        <a:off x="590226" y="109601"/>
        <a:ext cx="7441605" cy="949177"/>
      </dsp:txXfrm>
    </dsp:sp>
    <dsp:sp modelId="{1D291CC3-8D26-4C06-A588-A6FE214D6AA4}">
      <dsp:nvSpPr>
        <dsp:cNvPr id="0" name=""/>
        <dsp:cNvSpPr/>
      </dsp:nvSpPr>
      <dsp:spPr>
        <a:xfrm>
          <a:off x="0" y="2187920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A804D-4FEB-4C62-9DD6-FCC364915086}">
      <dsp:nvSpPr>
        <dsp:cNvPr id="0" name=""/>
        <dsp:cNvSpPr/>
      </dsp:nvSpPr>
      <dsp:spPr>
        <a:xfrm>
          <a:off x="538878" y="1490286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оказание неотложной психологической помощи в формате индивидуальных и групповых консультаций,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направленной на минимизацию последствий кризисной ситуации, актуализацию вариантов само- и взаимопомощи</a:t>
          </a:r>
        </a:p>
      </dsp:txBody>
      <dsp:txXfrm>
        <a:off x="590226" y="1541634"/>
        <a:ext cx="7441605" cy="949177"/>
      </dsp:txXfrm>
    </dsp:sp>
    <dsp:sp modelId="{A351984C-4E9E-4E61-BC33-251491401643}">
      <dsp:nvSpPr>
        <dsp:cNvPr id="0" name=""/>
        <dsp:cNvSpPr/>
      </dsp:nvSpPr>
      <dsp:spPr>
        <a:xfrm>
          <a:off x="0" y="3619953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01628-90B5-47D8-8D3B-D2617DBA72DE}">
      <dsp:nvSpPr>
        <dsp:cNvPr id="0" name=""/>
        <dsp:cNvSpPr/>
      </dsp:nvSpPr>
      <dsp:spPr>
        <a:xfrm>
          <a:off x="538878" y="2922319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информирование участников образовательного процесса о возможных последствиях и проявлениях эмоционального неблагополучия в связи с кризисной ситуацией, возможностях получения квалифицированной психологической помощи (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тeлeфoны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доверия, очная консультациях специалистов-психологов), правилах информационной безопасности</a:t>
          </a:r>
        </a:p>
      </dsp:txBody>
      <dsp:txXfrm>
        <a:off x="590226" y="2973667"/>
        <a:ext cx="7441605" cy="949177"/>
      </dsp:txXfrm>
    </dsp:sp>
    <dsp:sp modelId="{BDCF8525-DA03-4EF7-B39B-5ECA91DA0D08}">
      <dsp:nvSpPr>
        <dsp:cNvPr id="0" name=""/>
        <dsp:cNvSpPr/>
      </dsp:nvSpPr>
      <dsp:spPr>
        <a:xfrm>
          <a:off x="0" y="5051986"/>
          <a:ext cx="1077757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D43F7E-44B6-4EE9-95BA-675ED7FBC513}">
      <dsp:nvSpPr>
        <dsp:cNvPr id="0" name=""/>
        <dsp:cNvSpPr/>
      </dsp:nvSpPr>
      <dsp:spPr>
        <a:xfrm>
          <a:off x="538878" y="4354353"/>
          <a:ext cx="7544301" cy="105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57" tIns="0" rIns="285157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информирование педагогического коллектива об эффективном алгоритме   действий в случае выявления участников образовательного процесса, остро переживающих кризисную ситуацию</a:t>
          </a:r>
        </a:p>
      </dsp:txBody>
      <dsp:txXfrm>
        <a:off x="590226" y="4405701"/>
        <a:ext cx="7441605" cy="949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ECE01-262E-491C-9371-C0E1B87C3391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5DA-1C06-4B3D-AA1E-C4BE0D243F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45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9E8C8-3E17-44D3-AA8E-B6304AE484F4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5C1CE-9410-4DF3-A525-9CA07DC7B6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2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55C1CE-9410-4DF3-A525-9CA07DC7B67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23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8"/>
            <a:ext cx="12195175" cy="686805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59" y="2405091"/>
            <a:ext cx="7768959" cy="1646683"/>
          </a:xfrm>
        </p:spPr>
        <p:txBody>
          <a:bodyPr anchor="b">
            <a:noAutofit/>
          </a:bodyPr>
          <a:lstStyle>
            <a:lvl1pPr algn="r">
              <a:defRPr sz="5401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59" y="4051771"/>
            <a:ext cx="7768959" cy="109715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95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2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2701493"/>
            <a:ext cx="8598907" cy="1827004"/>
          </a:xfrm>
        </p:spPr>
        <p:txBody>
          <a:bodyPr anchor="b"/>
          <a:lstStyle>
            <a:lvl1pPr algn="l">
              <a:defRPr sz="40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528496"/>
            <a:ext cx="8598907" cy="860599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2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511" y="2161089"/>
            <a:ext cx="4185125" cy="38816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1295" y="2161090"/>
            <a:ext cx="4185124" cy="38816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2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921" y="2161484"/>
            <a:ext cx="4186713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921" y="2737879"/>
            <a:ext cx="4186713" cy="330488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9708" y="2161484"/>
            <a:ext cx="4186708" cy="576395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9710" y="2737879"/>
            <a:ext cx="4186707" cy="330488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00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609741"/>
            <a:ext cx="8598907" cy="132110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7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95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498951"/>
            <a:ext cx="3855532" cy="1278762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5044"/>
            <a:ext cx="4514716" cy="55277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777713"/>
            <a:ext cx="3855532" cy="258504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5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38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4801712"/>
            <a:ext cx="8598906" cy="56686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0" y="609741"/>
            <a:ext cx="8598907" cy="384660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91" indent="0">
              <a:buNone/>
              <a:defRPr sz="1600"/>
            </a:lvl2pPr>
            <a:lvl3pPr marL="914583" indent="0">
              <a:buNone/>
              <a:defRPr sz="1600"/>
            </a:lvl3pPr>
            <a:lvl4pPr marL="1371874" indent="0">
              <a:buNone/>
              <a:defRPr sz="1600"/>
            </a:lvl4pPr>
            <a:lvl5pPr marL="1829166" indent="0">
              <a:buNone/>
              <a:defRPr sz="1600"/>
            </a:lvl5pPr>
            <a:lvl6pPr marL="2286457" indent="0">
              <a:buNone/>
              <a:defRPr sz="1600"/>
            </a:lvl6pPr>
            <a:lvl7pPr marL="2743749" indent="0">
              <a:buNone/>
              <a:defRPr sz="1600"/>
            </a:lvl7pPr>
            <a:lvl8pPr marL="3201040" indent="0">
              <a:buNone/>
              <a:defRPr sz="1600"/>
            </a:lvl8pPr>
            <a:lvl9pPr marL="3658332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1" y="5368581"/>
            <a:ext cx="8598906" cy="67418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91" indent="0">
              <a:buNone/>
              <a:defRPr sz="1200"/>
            </a:lvl2pPr>
            <a:lvl3pPr marL="914583" indent="0">
              <a:buNone/>
              <a:defRPr sz="1000"/>
            </a:lvl3pPr>
            <a:lvl4pPr marL="1371874" indent="0">
              <a:buNone/>
              <a:defRPr sz="900"/>
            </a:lvl4pPr>
            <a:lvl5pPr marL="1829166" indent="0">
              <a:buNone/>
              <a:defRPr sz="900"/>
            </a:lvl5pPr>
            <a:lvl6pPr marL="2286457" indent="0">
              <a:buNone/>
              <a:defRPr sz="900"/>
            </a:lvl6pPr>
            <a:lvl7pPr marL="2743749" indent="0">
              <a:buNone/>
              <a:defRPr sz="900"/>
            </a:lvl7pPr>
            <a:lvl8pPr marL="3201040" indent="0">
              <a:buNone/>
              <a:defRPr sz="900"/>
            </a:lvl8pPr>
            <a:lvl9pPr marL="3658332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46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609741"/>
            <a:ext cx="8598907" cy="3404388"/>
          </a:xfrm>
        </p:spPr>
        <p:txBody>
          <a:bodyPr anchor="ctr">
            <a:normAutofit/>
          </a:bodyPr>
          <a:lstStyle>
            <a:lvl1pPr algn="l">
              <a:defRPr sz="44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471435"/>
            <a:ext cx="8598907" cy="1571326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19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6" y="609741"/>
            <a:ext cx="8096242" cy="3023300"/>
          </a:xfrm>
        </p:spPr>
        <p:txBody>
          <a:bodyPr anchor="ctr">
            <a:normAutofit/>
          </a:bodyPr>
          <a:lstStyle>
            <a:lvl1pPr algn="l">
              <a:defRPr sz="44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495" y="3633041"/>
            <a:ext cx="7226405" cy="38108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471435"/>
            <a:ext cx="8598907" cy="1571326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2011" y="790561"/>
            <a:ext cx="609759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5327" y="2887225"/>
            <a:ext cx="609759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938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1" y="1932435"/>
            <a:ext cx="8598907" cy="2596061"/>
          </a:xfrm>
        </p:spPr>
        <p:txBody>
          <a:bodyPr anchor="b">
            <a:normAutofit/>
          </a:bodyPr>
          <a:lstStyle>
            <a:lvl1pPr algn="l">
              <a:defRPr sz="44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528496"/>
            <a:ext cx="8598907" cy="15142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52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6" y="609741"/>
            <a:ext cx="8096242" cy="3023300"/>
          </a:xfrm>
        </p:spPr>
        <p:txBody>
          <a:bodyPr anchor="ctr">
            <a:normAutofit/>
          </a:bodyPr>
          <a:lstStyle>
            <a:lvl1pPr algn="l">
              <a:defRPr sz="44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4129"/>
            <a:ext cx="8598908" cy="51436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528496"/>
            <a:ext cx="8598907" cy="15142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2011" y="790561"/>
            <a:ext cx="609759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5327" y="2887225"/>
            <a:ext cx="609759" cy="584911"/>
          </a:xfrm>
          <a:prstGeom prst="rect">
            <a:avLst/>
          </a:prstGeom>
        </p:spPr>
        <p:txBody>
          <a:bodyPr vert="horz" lIns="91461" tIns="45731" rIns="91461" bIns="45731" rtlCol="0" anchor="ctr">
            <a:noAutofit/>
          </a:bodyPr>
          <a:lstStyle/>
          <a:p>
            <a:pPr lvl="0"/>
            <a:r>
              <a:rPr lang="en-US" sz="8002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750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978" y="609741"/>
            <a:ext cx="8590440" cy="3023300"/>
          </a:xfrm>
        </p:spPr>
        <p:txBody>
          <a:bodyPr anchor="ctr">
            <a:normAutofit/>
          </a:bodyPr>
          <a:lstStyle>
            <a:lvl1pPr algn="l">
              <a:defRPr sz="4401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509" y="4014129"/>
            <a:ext cx="8598908" cy="51436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91" indent="0">
              <a:buFontTx/>
              <a:buNone/>
              <a:defRPr/>
            </a:lvl2pPr>
            <a:lvl3pPr marL="914583" indent="0">
              <a:buFontTx/>
              <a:buNone/>
              <a:defRPr/>
            </a:lvl3pPr>
            <a:lvl4pPr marL="1371874" indent="0">
              <a:buFontTx/>
              <a:buNone/>
              <a:defRPr/>
            </a:lvl4pPr>
            <a:lvl5pPr marL="1829166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1" y="4528496"/>
            <a:ext cx="8598907" cy="15142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1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4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7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3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227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13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8" y="609741"/>
            <a:ext cx="1305083" cy="525266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511" y="609741"/>
            <a:ext cx="7061989" cy="52526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2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8"/>
            <a:ext cx="12195175" cy="686805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510" y="609741"/>
            <a:ext cx="8598907" cy="13211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510" y="2161090"/>
            <a:ext cx="8598907" cy="3881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0" y="6042761"/>
            <a:ext cx="912176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510" y="6042761"/>
            <a:ext cx="6299252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1" y="6042761"/>
            <a:ext cx="683517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9A5A8B8-DFD8-48BC-942B-E1C255F4C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8361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91" rtl="0" eaLnBrk="1" latinLnBrk="0" hangingPunct="1">
        <a:spcBef>
          <a:spcPct val="0"/>
        </a:spcBef>
        <a:buNone/>
        <a:defRPr sz="360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69" indent="-342969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3099" indent="-285807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229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520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811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5103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2394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686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977" indent="-228646" algn="l" defTabSz="457291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457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gosvo.ru/uploadfiles/profstandart/01.002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1" y="1125538"/>
            <a:ext cx="12195176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1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003" y="104791"/>
            <a:ext cx="1356908" cy="96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6000" contrast="-5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939" y="4326269"/>
            <a:ext cx="2428528" cy="2428528"/>
          </a:xfrm>
          <a:prstGeom prst="rect">
            <a:avLst/>
          </a:prstGeom>
        </p:spPr>
      </p:pic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3825" y="1206831"/>
            <a:ext cx="12195175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Семинар-совещание: </a:t>
            </a:r>
          </a:p>
          <a:p>
            <a:pPr algn="ctr" eaLnBrk="1" hangingPunct="1"/>
            <a:r>
              <a:rPr lang="ru-RU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«Профилактика деструктивного (</a:t>
            </a:r>
            <a:r>
              <a:rPr lang="ru-RU" b="1" cap="all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аутоагрессивного</a:t>
            </a:r>
            <a:r>
              <a:rPr lang="ru-RU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поведения»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-1" y="2368667"/>
            <a:ext cx="12195175" cy="181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взаимодействия</a:t>
            </a:r>
          </a:p>
          <a:p>
            <a:pPr algn="ctr" eaLnBrk="1" hangingPunct="1"/>
            <a:r>
              <a:rPr lang="ru-RU" sz="2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органов и учреждений системы профилактики </a:t>
            </a:r>
          </a:p>
          <a:p>
            <a:pPr algn="ctr" eaLnBrk="1" hangingPunct="1"/>
            <a:r>
              <a:rPr lang="ru-RU" sz="2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факту выявления несовершеннолетнего, </a:t>
            </a:r>
          </a:p>
          <a:p>
            <a:pPr algn="ctr" eaLnBrk="1" hangingPunct="1"/>
            <a:r>
              <a:rPr lang="ru-RU" sz="2800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имеющего риск деструктивного поведения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3505299" y="6170652"/>
            <a:ext cx="4562327" cy="46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cap="all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уфа</a:t>
            </a:r>
            <a:r>
              <a:rPr lang="ru-RU" sz="2400" b="1" cap="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год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03" y="168598"/>
            <a:ext cx="1080000" cy="862387"/>
          </a:xfrm>
          <a:prstGeom prst="rect">
            <a:avLst/>
          </a:prstGeom>
        </p:spPr>
      </p:pic>
      <p:sp>
        <p:nvSpPr>
          <p:cNvPr id="2" name="AutoShape 4">
            <a:extLst>
              <a:ext uri="{FF2B5EF4-FFF2-40B4-BE49-F238E27FC236}">
                <a16:creationId xmlns:a16="http://schemas.microsoft.com/office/drawing/2014/main" id="{8251D888-EFD6-5A49-EE13-7066FFB198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5188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E00CC8EA-D797-676F-AF32-0BA37F608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739" y="4375498"/>
            <a:ext cx="4562327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cap="all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Уразбахтина</a:t>
            </a: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ru-RU" b="1" cap="all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Гульнара</a:t>
            </a:r>
            <a:r>
              <a:rPr lang="ru-RU" b="1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cap="all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рустамовна</a:t>
            </a:r>
            <a:endParaRPr lang="ru-RU" b="1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B9A59FCF-BC70-55DA-DFFA-5A8B564A8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739" y="5165353"/>
            <a:ext cx="4562327" cy="923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2" rIns="91422" bIns="45712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800" cap="all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Педагог-психолог, координатор региональной антикризисной команды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CAC95A7-D3E0-5DDA-DDC7-06F71BED8F4C}"/>
              </a:ext>
            </a:extLst>
          </p:cNvPr>
          <p:cNvSpPr/>
          <p:nvPr/>
        </p:nvSpPr>
        <p:spPr>
          <a:xfrm>
            <a:off x="3258989" y="200113"/>
            <a:ext cx="928694" cy="8572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логотип РеАК-PhotoRoom.png-PhotoRoom.png">
            <a:extLst>
              <a:ext uri="{FF2B5EF4-FFF2-40B4-BE49-F238E27FC236}">
                <a16:creationId xmlns:a16="http://schemas.microsoft.com/office/drawing/2014/main" id="{5EB80032-4474-FAB4-154E-874CDC5391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58989" y="117549"/>
            <a:ext cx="928694" cy="92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74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5.png">
            <a:extLst>
              <a:ext uri="{FF2B5EF4-FFF2-40B4-BE49-F238E27FC236}">
                <a16:creationId xmlns:a16="http://schemas.microsoft.com/office/drawing/2014/main" id="{C30FA462-DDF6-BC1A-2BB2-BDE345EFA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0983" y="414987"/>
            <a:ext cx="10873208" cy="6029613"/>
          </a:xfrm>
          <a:prstGeom prst="rect">
            <a:avLst/>
          </a:prstGeom>
          <a:effectLst>
            <a:glow rad="1905000">
              <a:schemeClr val="accent2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96276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EB76A91-3A6F-39D8-FF2C-9DF9079761BF}"/>
              </a:ext>
            </a:extLst>
          </p:cNvPr>
          <p:cNvSpPr txBox="1">
            <a:spLocks/>
          </p:cNvSpPr>
          <p:nvPr/>
        </p:nvSpPr>
        <p:spPr>
          <a:xfrm>
            <a:off x="264939" y="390033"/>
            <a:ext cx="11039812" cy="923330"/>
          </a:xfrm>
          <a:prstGeom prst="rect">
            <a:avLst/>
          </a:prstGeom>
        </p:spPr>
        <p:txBody>
          <a:bodyPr wrap="square" lIns="360000" tIns="0" rIns="0" bIns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стандарт. Педагог-психолог (психолог в сфере образования) (утв.  приказом Министерства труда  и социальной защиты  Российской Федерации от 24.07.2015 г. №514н)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E982BF-ABC1-6B00-6577-1F12DCBB53DF}"/>
              </a:ext>
            </a:extLst>
          </p:cNvPr>
          <p:cNvSpPr txBox="1"/>
          <p:nvPr/>
        </p:nvSpPr>
        <p:spPr>
          <a:xfrm>
            <a:off x="2555146" y="1476286"/>
            <a:ext cx="61221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u="none" strike="noStrike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Сс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ылка: </a:t>
            </a:r>
            <a:r>
              <a:rPr lang="en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https://fgosvo.ru/uploadfiles/profstandart/01.002.pdf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40F82E-FCFE-BE8F-B13C-4F97DB8D9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683" y="1082069"/>
            <a:ext cx="1743094" cy="17077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B4E943-0763-7440-B7B6-A681CBD1AB67}"/>
              </a:ext>
            </a:extLst>
          </p:cNvPr>
          <p:cNvSpPr/>
          <p:nvPr/>
        </p:nvSpPr>
        <p:spPr>
          <a:xfrm>
            <a:off x="-167109" y="3308776"/>
            <a:ext cx="37169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Основная цель вида профессиональной деятельности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B9BC97-0965-6F86-3E72-07A8D50A94E1}"/>
              </a:ext>
            </a:extLst>
          </p:cNvPr>
          <p:cNvSpPr/>
          <p:nvPr/>
        </p:nvSpPr>
        <p:spPr>
          <a:xfrm>
            <a:off x="4729435" y="2904827"/>
            <a:ext cx="696615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Психолого-педагогическое сопровождение образовательного процесса в образовательных организациях общего, профессионального и дополнительного образования, основных и дополнительных образовательных программ; оказание психолого-педагогической помощи лицам с ограниченными возможностями здоровья, испытывающим трудности в освоении основных общеобразовательных программ, развитии и социальной адаптации, в том числе несовершеннолетним обучающимся, признанным в случаях и в порядке, которые предусмотрены уголовно-процессуальным законодательством, подозреваемыми, обвиняемыми или подсудимыми по уголовному делу либо являющимся потерпевшими или свидетелями преступления</a:t>
            </a:r>
          </a:p>
        </p:txBody>
      </p:sp>
      <p:sp>
        <p:nvSpPr>
          <p:cNvPr id="9" name="Стрелка вправо с вырезом 6">
            <a:extLst>
              <a:ext uri="{FF2B5EF4-FFF2-40B4-BE49-F238E27FC236}">
                <a16:creationId xmlns:a16="http://schemas.microsoft.com/office/drawing/2014/main" id="{B29B6B62-548B-3E10-5F38-2B1221326882}"/>
              </a:ext>
            </a:extLst>
          </p:cNvPr>
          <p:cNvSpPr/>
          <p:nvPr/>
        </p:nvSpPr>
        <p:spPr>
          <a:xfrm>
            <a:off x="3649315" y="3610402"/>
            <a:ext cx="1107605" cy="603249"/>
          </a:xfrm>
          <a:prstGeom prst="notchedRightArrow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</p:spTree>
    <p:extLst>
      <p:ext uri="{BB962C8B-B14F-4D97-AF65-F5344CB8AC3E}">
        <p14:creationId xmlns:p14="http://schemas.microsoft.com/office/powerpoint/2010/main" val="300474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EE8EC-F578-685C-691D-D9F3F5BAD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996" y="117426"/>
            <a:ext cx="10585176" cy="25922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Открытый реестр 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психодиагностических </a:t>
            </a:r>
            <a:r>
              <a:rPr lang="ru-RU" sz="2800" b="1" dirty="0" err="1">
                <a:solidFill>
                  <a:schemeClr val="tx1"/>
                </a:solidFill>
              </a:rPr>
              <a:t>методик,вызывающих</a:t>
            </a:r>
            <a:r>
              <a:rPr lang="ru-RU" sz="2800" b="1" dirty="0">
                <a:solidFill>
                  <a:schemeClr val="tx1"/>
                </a:solidFill>
              </a:rPr>
              <a:t> доверие</a:t>
            </a:r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 профессионального сообщества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6FEE5C-AEDB-A6ED-41BA-729F7B2072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38" t="24807" r="12209" b="10109"/>
          <a:stretch/>
        </p:blipFill>
        <p:spPr>
          <a:xfrm>
            <a:off x="1381063" y="1629594"/>
            <a:ext cx="9433048" cy="4464496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D028F2-066A-3F6A-329C-9FBFE9D1D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89" y="4027898"/>
            <a:ext cx="2564102" cy="2714264"/>
          </a:xfrm>
        </p:spPr>
      </p:pic>
    </p:spTree>
    <p:extLst>
      <p:ext uri="{BB962C8B-B14F-4D97-AF65-F5344CB8AC3E}">
        <p14:creationId xmlns:p14="http://schemas.microsoft.com/office/powerpoint/2010/main" val="2880980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70C04D2-3C52-71BD-7B6E-9762D9F47485}"/>
              </a:ext>
            </a:extLst>
          </p:cNvPr>
          <p:cNvSpPr txBox="1"/>
          <p:nvPr/>
        </p:nvSpPr>
        <p:spPr>
          <a:xfrm>
            <a:off x="6119598" y="1053530"/>
            <a:ext cx="610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effectLst/>
                <a:latin typeface="Montserrat" panose="00000500000000000000" pitchFamily="2" charset="-52"/>
              </a:rPr>
              <a:t>Навигатор профилактики девиантного поведения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535C8B-E638-4138-F270-0E8AE8C064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4255" r="5202" b="4121"/>
          <a:stretch/>
        </p:blipFill>
        <p:spPr>
          <a:xfrm>
            <a:off x="7465739" y="2604606"/>
            <a:ext cx="3168352" cy="320145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F86BD8A-AFDA-87BF-E894-736079876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43" y="219191"/>
            <a:ext cx="4541357" cy="642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0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26764E-285E-C34C-B1C4-4BA929BA5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-1137" r="31556" b="-1"/>
          <a:stretch/>
        </p:blipFill>
        <p:spPr>
          <a:xfrm rot="5400000">
            <a:off x="1242523" y="-68068"/>
            <a:ext cx="5472609" cy="7427776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005D5D-7B34-009A-D32F-58F0C8D02751}"/>
              </a:ext>
            </a:extLst>
          </p:cNvPr>
          <p:cNvSpPr/>
          <p:nvPr/>
        </p:nvSpPr>
        <p:spPr>
          <a:xfrm>
            <a:off x="408956" y="2313670"/>
            <a:ext cx="504055" cy="22322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B6FDCE-FA98-93C9-DFC7-B26918675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75" y="3179722"/>
            <a:ext cx="2634779" cy="26347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61EC3FA-B63F-E4F7-46B1-71BB24DE44AD}"/>
              </a:ext>
            </a:extLst>
          </p:cNvPr>
          <p:cNvSpPr txBox="1"/>
          <p:nvPr/>
        </p:nvSpPr>
        <p:spPr>
          <a:xfrm>
            <a:off x="7465739" y="909514"/>
            <a:ext cx="49272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Порядок межведомственного взаимодействия по фактам выявления несовершеннолетних, имеющих риск </a:t>
            </a:r>
            <a:r>
              <a:rPr lang="ru-RU" sz="2000" b="1" dirty="0" err="1"/>
              <a:t>аутоагрессвного</a:t>
            </a:r>
            <a:r>
              <a:rPr lang="ru-RU" sz="2000" b="1" dirty="0"/>
              <a:t> поведения, совершивших попытку суицида и суицид</a:t>
            </a:r>
          </a:p>
        </p:txBody>
      </p:sp>
    </p:spTree>
    <p:extLst>
      <p:ext uri="{BB962C8B-B14F-4D97-AF65-F5344CB8AC3E}">
        <p14:creationId xmlns:p14="http://schemas.microsoft.com/office/powerpoint/2010/main" val="329909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1DB37-7320-065F-EE9C-655D7FEA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083" y="0"/>
            <a:ext cx="8598907" cy="132110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Участники межведомственного взаимодействия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086072-72D3-8562-431E-CCF57382D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955" y="1315003"/>
            <a:ext cx="11161240" cy="50585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•	Органы власти субъектов Российской Федерации в сфере охраны здоровья; подведомственные организации Министерства здравоохранения Российской Федерации.</a:t>
            </a:r>
          </a:p>
          <a:p>
            <a:pPr marL="0" indent="0">
              <a:buNone/>
            </a:pPr>
            <a:r>
              <a:rPr lang="ru-RU" dirty="0"/>
              <a:t>•	Региональные органы исполнительной власти, а именно министерства, департаменты, управления, комитеты образования, науки и молодежной политики, осуществляющие государственное управление в сфере образования в субъектах Российской Федерации; подведомственные организации Министерства просвещения Российской Федерации.</a:t>
            </a:r>
          </a:p>
          <a:p>
            <a:pPr marL="0" indent="0">
              <a:buNone/>
            </a:pPr>
            <a:r>
              <a:rPr lang="ru-RU" dirty="0"/>
              <a:t>•	Территориальные органы Министерства внутренних дел Российской Федерации.</a:t>
            </a:r>
          </a:p>
          <a:p>
            <a:pPr marL="0" indent="0">
              <a:buNone/>
            </a:pPr>
            <a:r>
              <a:rPr lang="ru-RU" dirty="0"/>
              <a:t>•	Уполномоченные органы в сфере опеки, попечительства и патронажа.</a:t>
            </a:r>
          </a:p>
          <a:p>
            <a:pPr marL="0" indent="0">
              <a:buNone/>
            </a:pPr>
            <a:r>
              <a:rPr lang="ru-RU" dirty="0"/>
              <a:t>•	Комиссии по делам несовершеннолетних и защите их прав, созданные высшими исполнительными органами государственной власти субъектов Российской Федерации, органами местного самоуправления.</a:t>
            </a:r>
          </a:p>
          <a:p>
            <a:pPr marL="0" indent="0">
              <a:buNone/>
            </a:pPr>
            <a:r>
              <a:rPr lang="ru-RU" dirty="0"/>
              <a:t>•	Организации, подведомственные Министерству труда и социальной защиты Российской Федерации; организации, подведомственные органам государственной власти субъекта Российской Федерации, уполномоченным на осуществление полномочий в сфере социального обслуживания на территории субъекта Российской Федерации.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638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ownloads\image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/>
          </a:blip>
          <a:srcRect t="5933" b="2504"/>
          <a:stretch>
            <a:fillRect/>
          </a:stretch>
        </p:blipFill>
        <p:spPr bwMode="auto">
          <a:xfrm>
            <a:off x="264939" y="189434"/>
            <a:ext cx="11665296" cy="6525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423" y="357960"/>
            <a:ext cx="11144328" cy="6144438"/>
          </a:xfrm>
        </p:spPr>
        <p:txBody>
          <a:bodyPr>
            <a:noAutofit/>
          </a:bodyPr>
          <a:lstStyle/>
          <a:p>
            <a:pPr marL="82550" indent="450215" algn="ctr">
              <a:spcAft>
                <a:spcPts val="0"/>
              </a:spcAft>
              <a:tabLst>
                <a:tab pos="981075" algn="l"/>
              </a:tabLst>
            </a:pPr>
            <a:r>
              <a:rPr lang="ru-RU" sz="2000" b="1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  <a:t>Региональная антикризисная команда включена в систему оказания кризисной психологической помощи участникам образовательного процесса.</a:t>
            </a:r>
            <a:br>
              <a:rPr lang="ru-RU" sz="2000" b="1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br>
              <a:rPr lang="ru-RU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br>
              <a:rPr lang="ru-RU" sz="18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25687" y="2362829"/>
          <a:ext cx="6876497" cy="356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572406"/>
            <a:ext cx="121951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9855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целями оказания кризисной</a:t>
            </a:r>
            <a:r>
              <a:rPr kumimoji="0" lang="ru-RU" sz="2800" b="1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психологической помощи участникам</a:t>
            </a:r>
            <a:r>
              <a:rPr kumimoji="0" lang="ru-RU" sz="2800" b="1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образовательного процесса являются:</a:t>
            </a:r>
            <a:endParaRPr kumimoji="0" lang="ru-RU" sz="40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9869" y="215084"/>
            <a:ext cx="8598907" cy="132110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Задачи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77863" y="858026"/>
          <a:ext cx="1077757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">
            <a:extLst>
              <a:ext uri="{FF2B5EF4-FFF2-40B4-BE49-F238E27FC236}">
                <a16:creationId xmlns:a16="http://schemas.microsoft.com/office/drawing/2014/main" id="{3BC2E7E7-701B-A586-828D-5C1DA185E5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" t="1006" b="2145"/>
          <a:stretch/>
        </p:blipFill>
        <p:spPr>
          <a:xfrm>
            <a:off x="150150" y="189434"/>
            <a:ext cx="11816089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12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9A68EF-552E-FF52-2151-C82B504AE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9157" y="0"/>
            <a:ext cx="13181954" cy="6336704"/>
          </a:xfrm>
          <a:prstGeom prst="rect">
            <a:avLst/>
          </a:prstGeom>
        </p:spPr>
      </p:pic>
      <p:sp>
        <p:nvSpPr>
          <p:cNvPr id="8" name="Управляющая кнопка: &quot;Вперед&quot; или &quot;Следующий&quot;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AE41456-9A89-D890-1CEE-3F23F8774620}"/>
              </a:ext>
            </a:extLst>
          </p:cNvPr>
          <p:cNvSpPr/>
          <p:nvPr/>
        </p:nvSpPr>
        <p:spPr>
          <a:xfrm>
            <a:off x="72008" y="2421682"/>
            <a:ext cx="336947" cy="288032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DB62A8-5B9F-7F4E-0FD1-BD7E49830592}"/>
              </a:ext>
            </a:extLst>
          </p:cNvPr>
          <p:cNvSpPr/>
          <p:nvPr/>
        </p:nvSpPr>
        <p:spPr>
          <a:xfrm>
            <a:off x="72008" y="3213770"/>
            <a:ext cx="336947" cy="288032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&quot;Вперед&quot; или &quot;Следующий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DF250DE-57AB-C5D6-7B98-EFEE36DAD594}"/>
              </a:ext>
            </a:extLst>
          </p:cNvPr>
          <p:cNvSpPr/>
          <p:nvPr/>
        </p:nvSpPr>
        <p:spPr>
          <a:xfrm>
            <a:off x="70416" y="4005858"/>
            <a:ext cx="336947" cy="288032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FF3B3C9-2FFD-DAFC-1761-181BF9404F66}"/>
              </a:ext>
            </a:extLst>
          </p:cNvPr>
          <p:cNvSpPr/>
          <p:nvPr/>
        </p:nvSpPr>
        <p:spPr>
          <a:xfrm>
            <a:off x="71461" y="4655130"/>
            <a:ext cx="336947" cy="288032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&quot;Вперед&quot; или &quot;Следующий&quot;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1EFA524-7CA2-D331-350A-6A34BFE5348E}"/>
              </a:ext>
            </a:extLst>
          </p:cNvPr>
          <p:cNvSpPr/>
          <p:nvPr/>
        </p:nvSpPr>
        <p:spPr>
          <a:xfrm>
            <a:off x="70416" y="5302002"/>
            <a:ext cx="336947" cy="288032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933DC2-6AEF-5281-43B2-F681BF75A20A}"/>
              </a:ext>
            </a:extLst>
          </p:cNvPr>
          <p:cNvSpPr/>
          <p:nvPr/>
        </p:nvSpPr>
        <p:spPr bwMode="auto">
          <a:xfrm>
            <a:off x="675249" y="1871005"/>
            <a:ext cx="3100797" cy="3323044"/>
          </a:xfrm>
          <a:prstGeom prst="rect">
            <a:avLst/>
          </a:prstGeom>
          <a:solidFill>
            <a:schemeClr val="accent1"/>
          </a:solidFill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sz="1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sz="1400" b="1" dirty="0">
              <a:solidFill>
                <a:schemeClr val="tx1"/>
              </a:solidFill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sz="1400" b="1" dirty="0">
              <a:solidFill>
                <a:schemeClr val="tx1"/>
              </a:solidFill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sz="1400" b="1" dirty="0">
              <a:solidFill>
                <a:schemeClr val="tx1"/>
              </a:solidFill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r>
              <a:rPr lang="ru-RU" sz="2000" b="1" dirty="0">
                <a:solidFill>
                  <a:schemeClr val="tx1"/>
                </a:solidFill>
                <a:latin typeface="Arial Narrow" pitchFamily="34" charset="0"/>
                <a:cs typeface="Arial"/>
              </a:rPr>
              <a:t>Методические материалы </a:t>
            </a:r>
            <a:r>
              <a:rPr lang="ru-RU" sz="2000" dirty="0">
                <a:solidFill>
                  <a:schemeClr val="tx1"/>
                </a:solidFill>
                <a:latin typeface="Arial Narrow" pitchFamily="34" charset="0"/>
                <a:cs typeface="Arial"/>
              </a:rPr>
              <a:t>для педагогов, педагогов психологов, школьной администрации, родителей (законных представителей), также для обучающихся О.</a:t>
            </a:r>
            <a:r>
              <a:rPr lang="ru-RU" sz="1400" dirty="0">
                <a:solidFill>
                  <a:schemeClr val="tx1"/>
                </a:solidFill>
                <a:latin typeface="Arial Narrow" pitchFamily="34" charset="0"/>
                <a:cs typeface="Arial"/>
              </a:rPr>
              <a:t>О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cs typeface="Arial"/>
              </a:rPr>
              <a:t>.</a:t>
            </a:r>
            <a:endParaRPr dirty="0">
              <a:latin typeface="Arial Narrow" pitchFamily="34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0398850-FB84-EE18-CB63-62CDA8D1A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3527" t="20935" r="15075" b="9977"/>
          <a:stretch/>
        </p:blipFill>
        <p:spPr bwMode="auto">
          <a:xfrm>
            <a:off x="5022401" y="550525"/>
            <a:ext cx="6887508" cy="5758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5AC137BA-6079-232B-DF45-39602154065B}"/>
              </a:ext>
            </a:extLst>
          </p:cNvPr>
          <p:cNvCxnSpPr>
            <a:cxnSpLocks/>
          </p:cNvCxnSpPr>
          <p:nvPr/>
        </p:nvCxnSpPr>
        <p:spPr bwMode="auto">
          <a:xfrm flipV="1">
            <a:off x="3953022" y="1904846"/>
            <a:ext cx="1019012" cy="571068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A20969EF-3332-54ED-E8A4-F0D98DAA93E6}"/>
              </a:ext>
            </a:extLst>
          </p:cNvPr>
          <p:cNvCxnSpPr>
            <a:cxnSpLocks/>
          </p:cNvCxnSpPr>
          <p:nvPr/>
        </p:nvCxnSpPr>
        <p:spPr bwMode="auto">
          <a:xfrm flipV="1">
            <a:off x="3938954" y="3290789"/>
            <a:ext cx="920541" cy="105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9CADF98-D8A6-8905-9ED0-7D55A6ADF361}"/>
              </a:ext>
            </a:extLst>
          </p:cNvPr>
          <p:cNvCxnSpPr>
            <a:cxnSpLocks/>
          </p:cNvCxnSpPr>
          <p:nvPr/>
        </p:nvCxnSpPr>
        <p:spPr bwMode="auto">
          <a:xfrm>
            <a:off x="3910818" y="3924886"/>
            <a:ext cx="934607" cy="68481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484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91276C-C13F-19CC-6CD3-3B751A23387C}"/>
              </a:ext>
            </a:extLst>
          </p:cNvPr>
          <p:cNvSpPr/>
          <p:nvPr/>
        </p:nvSpPr>
        <p:spPr bwMode="auto">
          <a:xfrm>
            <a:off x="1449330" y="5161561"/>
            <a:ext cx="9103904" cy="2840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r>
              <a:rPr lang="ru-RU" b="1" dirty="0">
                <a:latin typeface="Arial Narrow" pitchFamily="34" charset="0"/>
                <a:cs typeface="Arial"/>
              </a:rPr>
              <a:t>г. Уфа , 450075, проспект Октября ,115, корпус 2  </a:t>
            </a:r>
            <a:br>
              <a:rPr lang="en-US" b="1" dirty="0">
                <a:latin typeface="Arial Narrow" pitchFamily="34" charset="0"/>
                <a:cs typeface="Arial"/>
              </a:rPr>
            </a:br>
            <a:r>
              <a:rPr lang="ru-RU" b="1" dirty="0">
                <a:latin typeface="Arial Narrow" pitchFamily="34" charset="0"/>
                <a:cs typeface="Arial"/>
              </a:rPr>
              <a:t> тел: 8 </a:t>
            </a:r>
            <a:r>
              <a:rPr lang="en-US" b="1" dirty="0">
                <a:latin typeface="Arial Narrow" pitchFamily="34" charset="0"/>
                <a:cs typeface="Arial"/>
              </a:rPr>
              <a:t>(347) </a:t>
            </a:r>
            <a:r>
              <a:rPr lang="ru-RU" b="1" dirty="0">
                <a:latin typeface="Arial Narrow" pitchFamily="34" charset="0"/>
                <a:cs typeface="Arial"/>
              </a:rPr>
              <a:t>277-17-23, 8-987-480-04-76 </a:t>
            </a:r>
            <a:endParaRPr dirty="0">
              <a:latin typeface="Arial Narrow" pitchFamily="34" charset="0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en-US" b="1" dirty="0">
                <a:latin typeface="Arial Narrow" pitchFamily="34" charset="0"/>
                <a:cs typeface="Arial"/>
              </a:rPr>
              <a:t> e-mail: rpmpk-zav@mail.ru</a:t>
            </a:r>
            <a:endParaRPr lang="ru-RU" b="1" dirty="0"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ru-RU" b="1" dirty="0">
                <a:latin typeface="Arial Narrow" pitchFamily="34" charset="0"/>
                <a:cs typeface="Arial"/>
              </a:rPr>
              <a:t>          </a:t>
            </a:r>
            <a:r>
              <a:rPr lang="en-US" b="1" dirty="0">
                <a:latin typeface="Arial Narrow" pitchFamily="34" charset="0"/>
                <a:cs typeface="Arial"/>
              </a:rPr>
              <a:t>regak_rb@mail.ru </a:t>
            </a: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ru-RU" b="1" dirty="0"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r>
              <a:rPr lang="ru-RU" b="1" dirty="0">
                <a:latin typeface="Arial Narrow" pitchFamily="34" charset="0"/>
                <a:cs typeface="Arial"/>
              </a:rPr>
              <a:t> </a:t>
            </a: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b="1" dirty="0">
              <a:latin typeface="Arial Narrow" pitchFamily="34" charset="0"/>
              <a:cs typeface="Arial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b="1" dirty="0">
              <a:latin typeface="Arial Narrow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ED3ED0-7EDD-4C8E-6567-09B53E0B3708}"/>
              </a:ext>
            </a:extLst>
          </p:cNvPr>
          <p:cNvSpPr txBox="1"/>
          <p:nvPr/>
        </p:nvSpPr>
        <p:spPr>
          <a:xfrm>
            <a:off x="176" y="4682704"/>
            <a:ext cx="12194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МЫ В СОЦИАЛЬНЫХ СЕТЯХ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149A127-874C-16CB-AF18-4CB8024DE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811" y="2016652"/>
            <a:ext cx="2332312" cy="233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EE13F36-FC5B-45A4-7425-EFD694631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" t="4375" r="2503" b="4817"/>
          <a:stretch>
            <a:fillRect/>
          </a:stretch>
        </p:blipFill>
        <p:spPr bwMode="auto">
          <a:xfrm>
            <a:off x="5026017" y="2001034"/>
            <a:ext cx="2357454" cy="235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98BFD0F-EF17-6F42-C5B0-6C34B4BB1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" t="4588" r="5682" b="5782"/>
          <a:stretch>
            <a:fillRect/>
          </a:stretch>
        </p:blipFill>
        <p:spPr bwMode="auto">
          <a:xfrm>
            <a:off x="7669223" y="2001035"/>
            <a:ext cx="2286016" cy="235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D03436-116D-7C6B-31F4-7B1DE0EFD9BF}"/>
              </a:ext>
            </a:extLst>
          </p:cNvPr>
          <p:cNvSpPr/>
          <p:nvPr/>
        </p:nvSpPr>
        <p:spPr bwMode="auto">
          <a:xfrm>
            <a:off x="0" y="87825"/>
            <a:ext cx="12005563" cy="206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b="1" dirty="0"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Государственное бюджетное учреждение Республики Башкортостан Республиканский центр психолого-педагогической, медицинской и социальной помощи</a:t>
            </a: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ru-RU" sz="1800" b="1" dirty="0">
              <a:latin typeface="Arial" pitchFamily="34" charset="0"/>
              <a:ea typeface="Verdana"/>
              <a:cs typeface="Arial" pitchFamily="34" charset="0"/>
            </a:endParaRPr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ru-RU" sz="3201" b="1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РЕГИОНАЛЬНАЯ АНТИКРИЗИСНАЯ КОМАНДА</a:t>
            </a:r>
            <a:br>
              <a:rPr lang="ru-RU" sz="3201" b="1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</a:br>
            <a:endParaRPr lang="ru-RU" sz="1400" dirty="0"/>
          </a:p>
          <a:p>
            <a:pPr algn="ctr">
              <a:lnSpc>
                <a:spcPct val="93000"/>
              </a:lnSpc>
              <a:buClr>
                <a:srgbClr val="000000"/>
              </a:buClr>
              <a:buSzPct val="100000"/>
              <a:buFont typeface="Times New Roman"/>
              <a:buNone/>
              <a:defRPr/>
            </a:pPr>
            <a:endParaRPr lang="ru-RU" sz="1400" dirty="0">
              <a:latin typeface="Arial Black" panose="020B0A04020102020204" pitchFamily="34" charset="0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2727</TotalTime>
  <Words>579</Words>
  <Application>Microsoft Office PowerPoint</Application>
  <PresentationFormat>Произвольный</PresentationFormat>
  <Paragraphs>50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Montserrat</vt:lpstr>
      <vt:lpstr>Segoe UI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Открытый реестр  психодиагностических методик,вызывающих доверие  профессионального сообщества</vt:lpstr>
      <vt:lpstr>Презентация PowerPoint</vt:lpstr>
      <vt:lpstr>Презентация PowerPoint</vt:lpstr>
      <vt:lpstr>Участники межведомственного взаимодействия</vt:lpstr>
      <vt:lpstr>Презентация PowerPoint</vt:lpstr>
      <vt:lpstr>Региональная антикризисная команда включена в систему оказания кризисной психологической помощи участникам образовательного процесса.   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urazbahtina2012@yandex.ru</cp:lastModifiedBy>
  <cp:revision>287</cp:revision>
  <cp:lastPrinted>2022-08-12T04:00:05Z</cp:lastPrinted>
  <dcterms:created xsi:type="dcterms:W3CDTF">2022-08-02T07:11:12Z</dcterms:created>
  <dcterms:modified xsi:type="dcterms:W3CDTF">2024-04-22T18:18:13Z</dcterms:modified>
</cp:coreProperties>
</file>