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>
            <a:cxnSpLocks/>
          </p:cNvCxnSpPr>
          <p:nvPr/>
        </p:nvCxnSpPr>
        <p:spPr bwMode="auto"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>
            <a:cxnSpLocks/>
          </p:cNvCxnSpPr>
          <p:nvPr/>
        </p:nvCxnSpPr>
        <p:spPr bwMode="auto"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 bwMode="auto">
          <a:xfrm>
            <a:off x="1004144" y="1022025"/>
            <a:ext cx="7136668" cy="152400"/>
            <a:chOff x="1346429" y="1011299"/>
            <a:chExt cx="6452100" cy="152400"/>
          </a:xfrm>
        </p:grpSpPr>
        <p:cxnSp>
          <p:nvCxnSpPr>
            <p:cNvPr id="13" name="Google Shape;13;p2"/>
            <p:cNvCxnSpPr>
              <a:cxnSpLocks/>
            </p:cNvCxnSpPr>
            <p:nvPr/>
          </p:nvCxnSpPr>
          <p:spPr bwMode="auto">
            <a:xfrm rot="10800000">
              <a:off x="1346429" y="1011299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>
              <a:cxnSpLocks/>
            </p:cNvCxnSpPr>
            <p:nvPr/>
          </p:nvCxnSpPr>
          <p:spPr bwMode="auto"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 bwMode="auto"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>
              <a:cxnSpLocks/>
            </p:cNvCxnSpPr>
            <p:nvPr/>
          </p:nvCxnSpPr>
          <p:spPr bwMode="auto"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>
              <a:cxnSpLocks/>
            </p:cNvCxnSpPr>
            <p:nvPr/>
          </p:nvCxnSpPr>
          <p:spPr bwMode="auto"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 bwMode="auto"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2"/>
          <p:cNvSpPr txBox="1"/>
          <p:nvPr>
            <p:ph type="subTitle" idx="1"/>
          </p:nvPr>
        </p:nvSpPr>
        <p:spPr bwMode="auto"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 bwMode="auto"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 bwMode="auto"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3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 bwMode="auto"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 bwMode="auto"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4"/>
          <p:cNvSpPr txBox="1"/>
          <p:nvPr>
            <p:ph type="body" idx="1"/>
          </p:nvPr>
        </p:nvSpPr>
        <p:spPr bwMode="auto">
          <a:xfrm>
            <a:off x="311700" y="1266325"/>
            <a:ext cx="8520600" cy="330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4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 bwMode="auto"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" name="Google Shape;32;p5"/>
          <p:cNvSpPr txBox="1"/>
          <p:nvPr>
            <p:ph type="body" idx="1"/>
          </p:nvPr>
        </p:nvSpPr>
        <p:spPr bwMode="auto">
          <a:xfrm>
            <a:off x="311700" y="1266175"/>
            <a:ext cx="3999900" cy="330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5"/>
          <p:cNvSpPr txBox="1"/>
          <p:nvPr>
            <p:ph type="body" idx="2"/>
          </p:nvPr>
        </p:nvSpPr>
        <p:spPr bwMode="auto">
          <a:xfrm>
            <a:off x="4832399" y="1266175"/>
            <a:ext cx="3999900" cy="330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5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 bwMode="auto"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6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7"/>
          <p:cNvSpPr txBox="1"/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7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userDrawn="1">
  <p:cSld name="MAIN_POINT">
    <p:bg>
      <p:bgPr shadeToTitle="0">
        <a:solidFill>
          <a:schemeClr val="accent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 bwMode="auto"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8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cxnSp>
        <p:nvCxnSpPr>
          <p:cNvPr id="47" name="Google Shape;47;p9"/>
          <p:cNvCxnSpPr>
            <a:cxnSpLocks/>
          </p:cNvCxnSpPr>
          <p:nvPr/>
        </p:nvCxnSpPr>
        <p:spPr bwMode="auto"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 bwMode="auto">
          <a:xfrm>
            <a:off x="265500" y="1039675"/>
            <a:ext cx="4045199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9"/>
          <p:cNvSpPr txBox="1"/>
          <p:nvPr>
            <p:ph type="subTitle" idx="1"/>
          </p:nvPr>
        </p:nvSpPr>
        <p:spPr bwMode="auto">
          <a:xfrm>
            <a:off x="265500" y="27268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9"/>
          <p:cNvSpPr txBox="1"/>
          <p:nvPr>
            <p:ph type="body" idx="2"/>
          </p:nvPr>
        </p:nvSpPr>
        <p:spPr bwMode="auto"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" name="Google Shape;51;p9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body" idx="1"/>
          </p:nvPr>
        </p:nvSpPr>
        <p:spPr bwMode="auto"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4" name="Google Shape;54;p10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 bwMode="auto"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7" name="Google Shape;57;p11"/>
          <p:cNvSpPr txBox="1"/>
          <p:nvPr>
            <p:ph type="title" hasCustomPrompt="1"/>
          </p:nvPr>
        </p:nvSpPr>
        <p:spPr bwMode="auto">
          <a:xfrm>
            <a:off x="311700" y="1304849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58" name="Google Shape;58;p11"/>
          <p:cNvSpPr txBox="1"/>
          <p:nvPr>
            <p:ph type="body" idx="1"/>
          </p:nvPr>
        </p:nvSpPr>
        <p:spPr bwMode="auto"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1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tropic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 bwMode="auto"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 bwMode="auto">
          <a:xfrm>
            <a:off x="311700" y="1266325"/>
            <a:ext cx="8520600" cy="330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/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t.me/psiholog02_bot" TargetMode="External"/><Relationship Id="rId3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 bwMode="auto">
          <a:xfrm>
            <a:off x="1003649" y="1751763"/>
            <a:ext cx="7136700" cy="1022400"/>
          </a:xfrm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b" anchorCtr="0" forceAA="0" upright="0" compatLnSpc="0">
            <a:normAutofit fontScale="90000" lnSpcReduction="2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b="1" i="0" u="none" strike="noStrike" cap="none" spc="0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rPr>
              <a:t> </a:t>
            </a:r>
            <a:r>
              <a:rPr lang="en-US" sz="2200" b="1" i="0" u="none" strike="noStrike" cap="none" spc="0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rPr>
              <a:t>Об организации коррекционной работы медицинских психологов ГБУЗ РКПЦ с аутодеструктивным, суицидальным поведением подростков</a:t>
            </a:r>
            <a:endParaRPr sz="2200"/>
          </a:p>
        </p:txBody>
      </p:sp>
      <p:sp>
        <p:nvSpPr>
          <p:cNvPr id="67" name="Google Shape;67;p13"/>
          <p:cNvSpPr txBox="1"/>
          <p:nvPr>
            <p:ph type="subTitle" idx="1"/>
          </p:nvPr>
        </p:nvSpPr>
        <p:spPr bwMode="auto"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t" anchorCtr="0" forceAA="0" upright="0" compatLnSpc="0">
            <a:normAutofit fontScale="60000" lnSpcReduction="8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/>
              <a:t>ЛЮДМИЛА ОЗЕРОВА</a:t>
            </a:r>
            <a:endParaRPr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/>
              <a:t>медицинский психолог, кризисный психолог </a:t>
            </a:r>
            <a:endParaRPr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/>
              <a:t>ГБУЗ РКПЦ</a:t>
            </a:r>
            <a:r>
              <a:rPr/>
              <a:t> Минздрав РБ</a:t>
            </a:r>
            <a:endParaRPr/>
          </a:p>
        </p:txBody>
      </p:sp>
      <p:pic>
        <p:nvPicPr>
          <p:cNvPr id="29909529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007724" y="419499"/>
            <a:ext cx="1190224" cy="1190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3467335" name="Google Shape;27;p4"/>
          <p:cNvSpPr txBox="1"/>
          <p:nvPr>
            <p:ph type="title"/>
          </p:nvPr>
        </p:nvSpPr>
        <p:spPr bwMode="auto"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90000" lnSpcReduction="2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sz="2600"/>
              <a:t>Аутоагрессивное, суицидальное поведение подростка</a:t>
            </a:r>
            <a:endParaRPr sz="2600"/>
          </a:p>
        </p:txBody>
      </p:sp>
      <p:pic>
        <p:nvPicPr>
          <p:cNvPr id="145308511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11699" y="1152424"/>
            <a:ext cx="3999899" cy="3302698"/>
          </a:xfrm>
          <a:prstGeom prst="rect">
            <a:avLst/>
          </a:prstGeom>
        </p:spPr>
      </p:pic>
      <p:sp>
        <p:nvSpPr>
          <p:cNvPr id="1885951128" name="Google Shape;33;p5"/>
          <p:cNvSpPr txBox="1"/>
          <p:nvPr>
            <p:ph type="body" idx="2"/>
          </p:nvPr>
        </p:nvSpPr>
        <p:spPr bwMode="auto">
          <a:xfrm>
            <a:off x="4832398" y="1266174"/>
            <a:ext cx="3999899" cy="3302698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rmAutofit/>
          </a:bodyPr>
          <a:lstStyle>
            <a:lvl1pPr marL="457200" lvl="0" indent="-317499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marL="139699" indent="0">
              <a:buClr>
                <a:schemeClr val="dk2"/>
              </a:buClr>
              <a:buSzPts val="1400"/>
              <a:buFont typeface="Open Sans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Суицидальное </a:t>
            </a: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поведение</a:t>
            </a:r>
            <a:endParaRPr lang="en-US" sz="14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  <a:p>
            <a:pPr marL="139699" indent="0">
              <a:buClr>
                <a:schemeClr val="dk2"/>
              </a:buClr>
              <a:buSzPts val="1400"/>
              <a:buFont typeface="Open Sans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— </a:t>
            </a: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аутоагрессивное </a:t>
            </a: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поведение, </a:t>
            </a: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проявляющееся в виде фантазий, мыслей, представлений или действий,</a:t>
            </a:r>
            <a:endParaRPr lang="en-US" sz="14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  <a:p>
            <a:pPr marL="139699" indent="0">
              <a:buClr>
                <a:schemeClr val="dk2"/>
              </a:buClr>
              <a:buSzPts val="1400"/>
              <a:buFont typeface="Open Sans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направленных на самоповреждение или самоуничтожение и, по крайней</a:t>
            </a:r>
            <a:endParaRPr lang="en-US" sz="14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  <a:p>
            <a:pPr marL="139699" indent="0">
              <a:buClr>
                <a:schemeClr val="dk2"/>
              </a:buClr>
              <a:buSzPts val="1400"/>
              <a:buFont typeface="Open Sans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мере, в минимальной степени мотивируемых явным или скрытым</a:t>
            </a:r>
            <a:endParaRPr lang="en-US" sz="14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  <a:p>
            <a:pPr marL="139699" indent="0">
              <a:buClr>
                <a:schemeClr val="dk2"/>
              </a:buClr>
              <a:buSzPts val="1400"/>
              <a:buFont typeface="Open Sans"/>
              <a:buNone/>
              <a:defRPr/>
            </a:pPr>
            <a:r>
              <a:rPr lang="en-US" sz="14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намерением смерти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996828" name="Google Shape;27;p4"/>
          <p:cNvSpPr txBox="1"/>
          <p:nvPr>
            <p:ph type="title"/>
          </p:nvPr>
        </p:nvSpPr>
        <p:spPr bwMode="auto">
          <a:xfrm>
            <a:off x="311699" y="445024"/>
            <a:ext cx="8520599" cy="707399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/>
              <a:t>Диагностика</a:t>
            </a:r>
            <a:endParaRPr/>
          </a:p>
        </p:txBody>
      </p:sp>
      <p:sp>
        <p:nvSpPr>
          <p:cNvPr id="668779118" name="Google Shape;28;p4"/>
          <p:cNvSpPr txBox="1"/>
          <p:nvPr>
            <p:ph type="body" idx="1"/>
          </p:nvPr>
        </p:nvSpPr>
        <p:spPr bwMode="auto">
          <a:xfrm>
            <a:off x="311699" y="1266324"/>
            <a:ext cx="8520599" cy="3302699"/>
          </a:xfrm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75000" lnSpcReduction="5000"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49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49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499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49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49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499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49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49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marL="114299" indent="0">
              <a:buClr>
                <a:schemeClr val="dk2"/>
              </a:buClr>
              <a:buSzPts val="1800"/>
              <a:buFont typeface="Open Sans"/>
              <a:buNone/>
              <a:defRPr/>
            </a:pPr>
            <a:r>
              <a:rPr lang="en-US" sz="11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Природу саморазрушения у подростков составляют следующие проявления их личности: конфликтный смысл «Я», представление о себе как о зависимой и тревожной личности, стремление к отказу от саморегуляции, действие механизма вытеснения и уход в управляемое извне поведение как способ защиты положительного самоотношения и удовлетворения потребности в социальной поддержке, готовность к социальному взаимодействию при низкой личностной эффективности этого взаимодействия вследствие дефицита коммуникативных способностей и неадекватного восприятия социальных норм</a:t>
            </a:r>
            <a:endParaRPr sz="1200"/>
          </a:p>
          <a:p>
            <a:pPr marL="114299" indent="0">
              <a:buClr>
                <a:schemeClr val="dk2"/>
              </a:buClr>
              <a:buSzPts val="1800"/>
              <a:buFont typeface="Open Sans"/>
              <a:buNone/>
              <a:defRPr/>
            </a:pP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Определить наличие нервно-психической неустойчивости, акцентуации характера, психопатических черт </a:t>
            </a: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Зафиксировать наличие высказываний суицидального характера </a:t>
            </a: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Оценить возможность суицидальных проявлений в связи с возникшим острым конфликтом, неудачей, вскрытым правонарушением, потерей близкого человека</a:t>
            </a: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Выявить факты нервно-психического расстройства, суициды в семье, у родственников</a:t>
            </a: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Определить тип семейного воспитания (гипер и гипопротекция, условия эмоционального отвержения, жестоких взаимоотношений, моральной повышенной ответственности</a:t>
            </a:r>
            <a:r>
              <a:rPr sz="1200"/>
              <a:t>)</a:t>
            </a:r>
            <a:endParaRPr sz="12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sz="1200"/>
              <a:t>Определить вероятность скрытого алкоголизма, наркомании и токсикомании</a:t>
            </a:r>
            <a:endParaRPr sz="1200"/>
          </a:p>
          <a:p>
            <a:pPr marL="114299" indent="0">
              <a:buClr>
                <a:schemeClr val="dk2"/>
              </a:buClr>
              <a:buSzPts val="1800"/>
              <a:buFont typeface="Open Sans"/>
              <a:buNone/>
              <a:defRPr/>
            </a:pPr>
            <a:endParaRPr sz="1200"/>
          </a:p>
          <a:p>
            <a:pPr marL="114299" indent="0">
              <a:buClr>
                <a:schemeClr val="dk2"/>
              </a:buClr>
              <a:buSzPts val="1800"/>
              <a:buFont typeface="Open Sans"/>
              <a:buNone/>
              <a:defRPr/>
            </a:pPr>
            <a:r>
              <a:rPr lang="en-US" sz="12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Клиническое интервью, наблюдение, информация, </a:t>
            </a:r>
            <a:r>
              <a:rPr lang="en-US" sz="12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полученная от родителей (законных представителей) и из медицинской документации,</a:t>
            </a:r>
            <a:r>
              <a:rPr sz="1200"/>
              <a:t>  </a:t>
            </a:r>
            <a:r>
              <a:rPr sz="1200"/>
              <a:t>MMPI, </a:t>
            </a:r>
            <a:r>
              <a:rPr sz="1200"/>
              <a:t>Шкала Гамильтона, </a:t>
            </a:r>
            <a:r>
              <a:rPr sz="1200"/>
              <a:t>Шкала HADS</a:t>
            </a:r>
            <a:r>
              <a:rPr sz="1200"/>
              <a:t>, патопсихологическое обследование, опросник для родителей</a:t>
            </a:r>
            <a:r>
              <a:rPr sz="1200"/>
              <a:t>, Шкала суицидальных мыслей Бека, Шкала суицидальных интенций Пирса, Шкала Шнейдера</a:t>
            </a:r>
            <a:endParaRPr sz="1200"/>
          </a:p>
          <a:p>
            <a:pPr marL="114298" indent="0">
              <a:buClr>
                <a:schemeClr val="dk2"/>
              </a:buClr>
              <a:buSzPts val="1800"/>
              <a:buFont typeface="Open Sans"/>
              <a:buNone/>
              <a:defRPr/>
            </a:pPr>
            <a:endParaRPr sz="1200"/>
          </a:p>
          <a:p>
            <a:pPr marL="114298" indent="0">
              <a:buClr>
                <a:schemeClr val="dk2"/>
              </a:buClr>
              <a:buSzPts val="1800"/>
              <a:buFont typeface="Open Sans"/>
              <a:buNone/>
              <a:defRPr/>
            </a:pPr>
            <a:r>
              <a:rPr sz="1200"/>
              <a:t>Оценка состояния пациента и его психокоррекция проводится в тесном сотрудничестве с лечащим врачом (психиатром)</a:t>
            </a:r>
            <a:endParaRPr sz="12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7322781" name="Google Shape;27;p4"/>
          <p:cNvSpPr txBox="1"/>
          <p:nvPr>
            <p:ph type="title"/>
          </p:nvPr>
        </p:nvSpPr>
        <p:spPr bwMode="auto">
          <a:prstGeom prst="rect">
            <a:avLst/>
          </a:prstGeom>
        </p:spPr>
        <p:txBody>
          <a:bodyPr spcFirstLastPara="1" vertOverflow="overflow" horzOverflow="overflow" vert="horz" wrap="square" lIns="91425" tIns="91425" rIns="91425" bIns="91425" numCol="1" spcCol="0" rtlCol="0" fromWordArt="0" anchor="t" anchorCtr="0" forceAA="0" upright="0" compatLnSpc="0">
            <a:normAutofit fontScale="90000" lnSpcReduction="2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lang="en-US" sz="2400" b="1" i="0" u="none" strike="noStrike" cap="none" spc="0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rPr>
              <a:t>Методическое обеспечение этапа диагностики суицидального риска среди обучающихся</a:t>
            </a:r>
            <a:endParaRPr sz="2400"/>
          </a:p>
        </p:txBody>
      </p:sp>
      <p:sp>
        <p:nvSpPr>
          <p:cNvPr id="948581563" name="Google Shape;28;p4"/>
          <p:cNvSpPr txBox="1"/>
          <p:nvPr>
            <p:ph type="body" idx="1"/>
          </p:nvPr>
        </p:nvSpPr>
        <p:spPr bwMode="auto">
          <a:xfrm flipH="0" flipV="0">
            <a:off x="311699" y="1266175"/>
            <a:ext cx="4889925" cy="3302699"/>
          </a:xfrm>
          <a:prstGeom prst="rect">
            <a:avLst/>
          </a:prstGeom>
        </p:spPr>
        <p:txBody>
          <a:bodyPr spcFirstLastPara="1" vertOverflow="overflow" horzOverflow="overflow" vert="horz" wrap="square" lIns="91425" tIns="91425" rIns="91425" bIns="91425" numCol="1" spcCol="0" rtlCol="0" fromWordArt="0" anchor="t" anchorCtr="0" forceAA="0" upright="0" compatLnSpc="0">
            <a:normAutofit fontScale="95000" lnSpcReduction="1000"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marL="0" marR="0" indent="0">
              <a:defRPr/>
            </a:pP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I. ПРОБЛЕМЫ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Я</a:t>
            </a:r>
            <a:endParaRPr sz="1200" b="1">
              <a:solidFill>
                <a:schemeClr val="bg2"/>
              </a:solidFill>
              <a:latin typeface="Open Sans"/>
              <a:cs typeface="Open Sans"/>
            </a:endParaRPr>
          </a:p>
          <a:p>
            <a:pPr marL="0" marR="0" indent="0">
              <a:defRPr/>
            </a:pP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II. ПРОБЛЕМА ДЕТСКО-РОДИТЕЛЬСКИХ ОТНОШЕНИЙ </a:t>
            </a:r>
            <a:r>
              <a:rPr sz="12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(стили воспитания, </a:t>
            </a:r>
            <a:r>
              <a:rPr sz="12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манера общения, семейные традиции, факты асоциального поведения, насилия и т.д.)</a:t>
            </a:r>
            <a:endParaRPr sz="1200">
              <a:solidFill>
                <a:schemeClr val="bg2"/>
              </a:solidFill>
              <a:latin typeface="Open Sans"/>
              <a:cs typeface="Open Sans"/>
            </a:endParaRPr>
          </a:p>
          <a:p>
            <a:pPr marL="0" marR="0" indent="0">
              <a:defRPr/>
            </a:pP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III. ПРОБЛЕМА СОЦИАЛЬНЫХ ОТНОШЕНИЙ </a:t>
            </a:r>
            <a:r>
              <a:rPr sz="12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(статус ребенка в учебном </a:t>
            </a:r>
            <a:r>
              <a:rPr sz="12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коллективе, наличие коалиций, в которые он входит, взаимоотношения с учителями, </a:t>
            </a:r>
            <a:r>
              <a:rPr sz="12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занятость во внеклассной жизни и т.д.).</a:t>
            </a:r>
            <a:endParaRPr sz="1200">
              <a:solidFill>
                <a:schemeClr val="bg2"/>
              </a:solidFill>
              <a:latin typeface="Open Sans"/>
              <a:cs typeface="Open Sans"/>
            </a:endParaRPr>
          </a:p>
          <a:p>
            <a:pPr marL="0" marR="0" indent="0">
              <a:defRPr/>
            </a:pP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IV.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ЭКСПЕРТНЫЕ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ПСИХОДИАГНОСТИЧЕСКИЕ МЕТОДИКИ ДЛЯ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ПЕДАГОГОВ,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ИСПОЛЬЗУЕМЫЕ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ДЛЯ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ВЫЯВЛЕНИЯ </a:t>
            </a:r>
            <a:r>
              <a:rPr sz="12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ДЕЗАДАПТАЦИИ И СУИЦИДАЛЬНОГО РИСКА У ДЕТЕЙ И ПОДРОСТКОВ</a:t>
            </a:r>
            <a:endParaRPr sz="1200">
              <a:solidFill>
                <a:schemeClr val="bg2"/>
              </a:solidFill>
              <a:latin typeface="Open Sans"/>
              <a:cs typeface="Open Sans"/>
            </a:endParaRPr>
          </a:p>
          <a:p>
            <a:pPr marL="0" marR="0" indent="0">
              <a:defRPr/>
            </a:pPr>
            <a:endParaRPr sz="1200" b="1">
              <a:solidFill>
                <a:schemeClr val="bg2"/>
              </a:solidFill>
              <a:latin typeface="Open Sans"/>
              <a:cs typeface="Open Sans"/>
            </a:endParaRPr>
          </a:p>
          <a:p>
            <a:pPr marL="0" marR="0" indent="0">
              <a:buClr>
                <a:schemeClr val="dk2"/>
              </a:buClr>
              <a:buSzPts val="1800"/>
              <a:buFont typeface="Open Sans"/>
              <a:buNone/>
              <a:defRPr/>
            </a:pPr>
            <a:r>
              <a:rPr lang="en-US" sz="12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Методики могут быть использованы как на этапе выявления группы суицидального риска, так и в индивидуальной работе педагога-психолога для комплексной и</a:t>
            </a:r>
            <a:r>
              <a:rPr lang="en-US" sz="12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 углубленной диагностики обучающегося группы суицидального риска.</a:t>
            </a:r>
            <a:endParaRPr sz="1200" b="1"/>
          </a:p>
        </p:txBody>
      </p:sp>
      <p:pic>
        <p:nvPicPr>
          <p:cNvPr id="170624896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519848" y="1256422"/>
            <a:ext cx="3312451" cy="3312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2983451" name="Google Shape;27;p4"/>
          <p:cNvSpPr txBox="1"/>
          <p:nvPr>
            <p:ph type="title"/>
          </p:nvPr>
        </p:nvSpPr>
        <p:spPr bwMode="auto"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/>
              <a:t>Кейс</a:t>
            </a:r>
            <a:endParaRPr/>
          </a:p>
        </p:txBody>
      </p:sp>
      <p:sp>
        <p:nvSpPr>
          <p:cNvPr id="1435793589" name="Google Shape;28;p4"/>
          <p:cNvSpPr txBox="1"/>
          <p:nvPr>
            <p:ph type="body" idx="1"/>
          </p:nvPr>
        </p:nvSpPr>
        <p:spPr bwMode="auto">
          <a:xfrm>
            <a:off x="311700" y="1266325"/>
            <a:ext cx="8520600" cy="3302699"/>
          </a:xfrm>
          <a:prstGeom prst="rect">
            <a:avLst/>
          </a:prstGeom>
        </p:spPr>
        <p:txBody>
          <a:bodyPr spcFirstLastPara="1" vertOverflow="overflow" horzOverflow="overflow" vert="horz" wrap="square" lIns="91425" tIns="91425" rIns="91425" bIns="91425" numCol="1" spcCol="0" rtlCol="0" fromWordArt="0" anchor="t" anchorCtr="0" forceAA="0" upright="0" compatLnSpc="0">
            <a:normAutofit fontScale="90000" lnSpcReduction="2000"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r>
              <a:rPr/>
              <a:t>Подросток 15 лет, две попытки суицида путем отравления таблетками. Родители не знали, никому не говорила. </a:t>
            </a:r>
            <a:r>
              <a:rPr/>
              <a:t>Педагог-психолог ОО не в курсе.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 Х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орошистка, староста класса, проблем в школе нет.</a:t>
            </a:r>
            <a:r>
              <a:rPr/>
              <a:t> В семье - развод родителей, отец – абьюзер, мать на грани нервного срыва. Поступила в отделение с крайне тяжелой формой депрессии, высокодиапазонным профилем по MMPI, риском суицидального поведения выше среднего. </a:t>
            </a:r>
            <a:endParaRPr/>
          </a:p>
          <a:p>
            <a:pPr>
              <a:defRPr/>
            </a:pPr>
            <a:r>
              <a:rPr/>
              <a:t>Маркеры, описанные пациенткой: отсутствие интереса к учебе, избегание реальности ( в компах, книгах), апатия, беспокойный сон, срывы, истерики, переживания по поводу себя/ родителей, будущего, тревожность, отсутствие сил и интереса в общении со сверстниками .</a:t>
            </a:r>
            <a:endParaRPr/>
          </a:p>
          <a:p>
            <a:pPr marL="114299" indent="0">
              <a:buClr>
                <a:schemeClr val="dk2"/>
              </a:buClr>
              <a:buSzPts val="1800"/>
              <a:buFont typeface="Open Sans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3167301" name="Google Shape;27;p4"/>
          <p:cNvSpPr txBox="1"/>
          <p:nvPr>
            <p:ph type="title"/>
          </p:nvPr>
        </p:nvSpPr>
        <p:spPr bwMode="auto">
          <a:xfrm flipH="0" flipV="0">
            <a:off x="311699" y="555599"/>
            <a:ext cx="3965999" cy="755700"/>
          </a:xfrm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90000" lnSpcReduction="2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lang="en-US" sz="1800" b="1" i="0" u="none" strike="noStrike" cap="none" spc="0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rPr>
              <a:t>Психологический контракт с родителями (законными представителями) </a:t>
            </a:r>
            <a:endParaRPr sz="2600"/>
          </a:p>
        </p:txBody>
      </p:sp>
      <p:pic>
        <p:nvPicPr>
          <p:cNvPr id="39048870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4572000" y="12674"/>
            <a:ext cx="3628737" cy="5149874"/>
          </a:xfrm>
          <a:prstGeom prst="rect">
            <a:avLst/>
          </a:prstGeom>
        </p:spPr>
      </p:pic>
      <p:sp>
        <p:nvSpPr>
          <p:cNvPr id="500371994" name="Google Shape;40;p7"/>
          <p:cNvSpPr txBox="1"/>
          <p:nvPr>
            <p:ph type="body" idx="1"/>
          </p:nvPr>
        </p:nvSpPr>
        <p:spPr bwMode="auto">
          <a:xfrm flipH="0" flipV="0">
            <a:off x="311699" y="1389599"/>
            <a:ext cx="3966000" cy="3179399"/>
          </a:xfrm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t" anchorCtr="0" forceAA="0" upright="0" compatLnSpc="0">
            <a:normAutofit/>
          </a:bodyPr>
          <a:lstStyle>
            <a:lvl1pPr marL="457200" lvl="0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  <a:p>
            <a:pPr>
              <a:defRPr/>
            </a:pPr>
            <a:r>
              <a:rPr/>
              <a:t>Психологическое просвещение о возрастных особенностях подростка, </a:t>
            </a:r>
            <a:r>
              <a:rPr/>
              <a:t>о его индивидуальных особенностях, </a:t>
            </a:r>
            <a:r>
              <a:rPr/>
              <a:t>о факторах риска суицидального поведения, маркерах суицидального поведения, алгоритму действий в ситуации угрозы суицида или самоповреждающего поведения </a:t>
            </a:r>
            <a:endParaRPr/>
          </a:p>
          <a:p>
            <a:pPr>
              <a:defRPr/>
            </a:pPr>
            <a:r>
              <a:rPr/>
              <a:t>Мероприятия по обеспечению безопасности ребенка</a:t>
            </a:r>
            <a:endParaRPr/>
          </a:p>
          <a:p>
            <a:pPr>
              <a:defRPr/>
            </a:pPr>
            <a:r>
              <a:rPr/>
              <a:t>Куда и к кому обратиться за помощью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4455835" name="Google Shape;27;p4"/>
          <p:cNvSpPr txBox="1"/>
          <p:nvPr>
            <p:ph type="title"/>
          </p:nvPr>
        </p:nvSpPr>
        <p:spPr bwMode="auto">
          <a:xfrm flipH="0" flipV="0">
            <a:off x="311699" y="555599"/>
            <a:ext cx="3880275" cy="755700"/>
          </a:xfrm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lang="en-US" sz="1600" b="1" i="0" u="none" strike="noStrike" cap="none" spc="0">
                <a:solidFill>
                  <a:schemeClr val="accent1"/>
                </a:solidFill>
                <a:latin typeface="PT Sans Narrow"/>
                <a:ea typeface="PT Sans Narrow"/>
                <a:cs typeface="PT Sans Narrow"/>
              </a:rPr>
              <a:t>План безопасности для несовершеннолетнего</a:t>
            </a:r>
            <a:endParaRPr/>
          </a:p>
        </p:txBody>
      </p:sp>
      <p:sp>
        <p:nvSpPr>
          <p:cNvPr id="1874235391" name="Google Shape;40;p7"/>
          <p:cNvSpPr txBox="1"/>
          <p:nvPr>
            <p:ph type="body" idx="1"/>
          </p:nvPr>
        </p:nvSpPr>
        <p:spPr bwMode="auto">
          <a:xfrm flipH="0" flipV="0">
            <a:off x="311699" y="1389599"/>
            <a:ext cx="3880275" cy="3179399"/>
          </a:xfrm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t" anchorCtr="0" forceAA="0" upright="0" compatLnSpc="0">
            <a:normAutofit fontScale="95000" lnSpcReduction="1000"/>
          </a:bodyPr>
          <a:lstStyle>
            <a:lvl1pPr marL="457200" lvl="0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799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799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799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r>
              <a:rPr lang="en-US" sz="12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Выявляются триггеры аутоагрессивного/суицидального поведения</a:t>
            </a:r>
            <a:endParaRPr/>
          </a:p>
          <a:p>
            <a:pPr>
              <a:defRPr/>
            </a:pPr>
            <a:r>
              <a:rPr/>
              <a:t>Что можно сделать в кризисный момент для улучшения своего </a:t>
            </a:r>
            <a:r>
              <a:rPr/>
              <a:t>состояния</a:t>
            </a:r>
            <a:endParaRPr lang="en-US" sz="1200" b="0" i="0" u="none" strike="noStrike" cap="none" spc="0">
              <a:solidFill>
                <a:schemeClr val="dk2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/>
              <a:t>Куда и к кому обратиться за помощью</a:t>
            </a:r>
            <a:endParaRPr/>
          </a:p>
          <a:p>
            <a:pPr marL="152399" indent="0">
              <a:buClr>
                <a:schemeClr val="dk2"/>
              </a:buClr>
              <a:buSzPts val="1200"/>
              <a:buFont typeface="Arial"/>
              <a:buNone/>
              <a:defRPr/>
            </a:pPr>
            <a:endParaRPr/>
          </a:p>
          <a:p>
            <a:pPr marL="152399" indent="0">
              <a:buClr>
                <a:schemeClr val="dk2"/>
              </a:buClr>
              <a:buSzPts val="1200"/>
              <a:buFont typeface="Arial"/>
              <a:buNone/>
              <a:defRPr/>
            </a:pPr>
            <a:r>
              <a:rPr/>
              <a:t>Телефоны доверия, психотерапевта, членов семьи, близких друзей, способных оказать поддержку</a:t>
            </a:r>
            <a:endParaRPr/>
          </a:p>
          <a:p>
            <a:pPr marL="152399" indent="0">
              <a:buClr>
                <a:schemeClr val="dk2"/>
              </a:buClr>
              <a:buSzPts val="1200"/>
              <a:buFont typeface="Arial"/>
              <a:buNone/>
              <a:defRPr/>
            </a:pPr>
            <a:endParaRPr/>
          </a:p>
          <a:p>
            <a:pPr marL="152399" indent="0">
              <a:buClr>
                <a:schemeClr val="dk2"/>
              </a:buClr>
              <a:buSzPts val="1200"/>
              <a:buFont typeface="Arial"/>
              <a:buNone/>
              <a:defRPr/>
            </a:pPr>
            <a:r>
              <a:rPr/>
              <a:t>Чат- бот в телеграмм </a:t>
            </a:r>
            <a:endParaRPr/>
          </a:p>
          <a:p>
            <a:pPr marL="152399" indent="0">
              <a:buClr>
                <a:schemeClr val="dk2"/>
              </a:buClr>
              <a:buSzPts val="1200"/>
              <a:buFont typeface="Arial"/>
              <a:buNone/>
              <a:defRPr/>
            </a:pPr>
            <a:r>
              <a:rPr lang="en-US" sz="1200" b="0" i="0" u="sng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  <a:hlinkClick r:id="rId2" tooltip="https://t.me/psiholog02_bot"/>
              </a:rPr>
              <a:t>https://t.me/psiholog02_bot</a:t>
            </a:r>
            <a:endParaRPr/>
          </a:p>
          <a:p>
            <a:pPr marL="152399" indent="0">
              <a:buClr>
                <a:schemeClr val="dk2"/>
              </a:buClr>
              <a:buSzPts val="1200"/>
              <a:buFont typeface="Open Sans"/>
              <a:buNone/>
              <a:defRPr/>
            </a:pPr>
            <a:endParaRPr/>
          </a:p>
          <a:p>
            <a:pPr>
              <a:defRPr/>
            </a:pPr>
            <a:endParaRPr/>
          </a:p>
        </p:txBody>
      </p:sp>
      <p:pic>
        <p:nvPicPr>
          <p:cNvPr id="57707454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726976" y="0"/>
            <a:ext cx="3633397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9006669" name="Google Shape;27;p4"/>
          <p:cNvSpPr txBox="1"/>
          <p:nvPr>
            <p:ph type="title"/>
          </p:nvPr>
        </p:nvSpPr>
        <p:spPr bwMode="auto"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95000" lnSpcReduction="1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sz="2400"/>
              <a:t>Коррекционная работа с ребенком</a:t>
            </a:r>
            <a:endParaRPr/>
          </a:p>
        </p:txBody>
      </p:sp>
      <p:sp>
        <p:nvSpPr>
          <p:cNvPr id="1312998709" name="Google Shape;28;p4"/>
          <p:cNvSpPr txBox="1"/>
          <p:nvPr>
            <p:ph type="body" idx="1"/>
          </p:nvPr>
        </p:nvSpPr>
        <p:spPr bwMode="auto">
          <a:xfrm>
            <a:off x="311697" y="1266322"/>
            <a:ext cx="8520597" cy="3302697"/>
          </a:xfrm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80000" lnSpcReduction="4000"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49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497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497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49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497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497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49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497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Обучение методам эмоциональной саморегуляции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(дыхательные практики,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рефлексопрактика,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методика Умовской, массаж антистресс, методы НЛП, методы визуализации, метод Деннисона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и др.)</a:t>
            </a:r>
            <a:endParaRPr sz="18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Работа с травматичными переживаними ( ДПДГ, ИНП, НЛП, эмоционально-образной терапии, КПТ и др. )</a:t>
            </a:r>
            <a:endParaRPr lang="en-US" sz="1800" b="0" i="0" u="none" strike="noStrike" cap="none" spc="0">
              <a:solidFill>
                <a:schemeClr val="dk2"/>
              </a:solidFill>
              <a:latin typeface="Times New Roman"/>
              <a:cs typeface="Times New Roman"/>
            </a:endParaRPr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Групповые занятия (аутогенная тренировка, техники управления эмоциональным состоянием, психологическое просвещение, обсуждение актуальных для пациентов тем)</a:t>
            </a:r>
            <a:endParaRPr lang="en-US" sz="1800" b="0" i="0" u="none" strike="noStrike" cap="none" spc="0">
              <a:solidFill>
                <a:schemeClr val="dk2"/>
              </a:solidFill>
              <a:latin typeface="Times New Roman"/>
              <a:cs typeface="Times New Roman"/>
            </a:endParaRPr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Другое</a:t>
            </a:r>
            <a:endParaRPr sz="1800"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endParaRPr/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endParaRPr/>
          </a:p>
          <a:p>
            <a:pPr marL="114299" indent="0">
              <a:buClr>
                <a:schemeClr val="dk2"/>
              </a:buClr>
              <a:buSzPts val="1800"/>
              <a:buFont typeface="Arial"/>
              <a:buNone/>
              <a:defRPr/>
            </a:pPr>
            <a:endParaRPr/>
          </a:p>
          <a:p>
            <a:pPr>
              <a:buClr>
                <a:schemeClr val="dk2"/>
              </a:buClr>
              <a:buSzPts val="1800"/>
              <a:buFont typeface="Arial"/>
              <a:buChar char="–"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5780291" name="Google Shape;27;p4"/>
          <p:cNvSpPr txBox="1"/>
          <p:nvPr>
            <p:ph type="title"/>
          </p:nvPr>
        </p:nvSpPr>
        <p:spPr bwMode="auto"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t" anchorCtr="0" forceAA="0" upright="0" compatLnSpc="0">
            <a:normAutofit fontScale="95000" lnSpcReduction="1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pPr>
              <a:defRPr/>
            </a:pPr>
            <a:r>
              <a:rPr sz="2400"/>
              <a:t>Заключение</a:t>
            </a:r>
            <a:endParaRPr/>
          </a:p>
        </p:txBody>
      </p:sp>
      <p:sp>
        <p:nvSpPr>
          <p:cNvPr id="1228930334" name="Google Shape;28;p4"/>
          <p:cNvSpPr txBox="1"/>
          <p:nvPr>
            <p:ph type="body" idx="1"/>
          </p:nvPr>
        </p:nvSpPr>
        <p:spPr bwMode="auto">
          <a:xfrm>
            <a:off x="311698" y="1266323"/>
            <a:ext cx="8520598" cy="3302698"/>
          </a:xfrm>
          <a:prstGeom prst="rect">
            <a:avLst/>
          </a:prstGeom>
        </p:spPr>
        <p:txBody>
          <a:bodyPr spcFirstLastPara="1" vertOverflow="overflow" horzOverflow="overflow" vert="horz" wrap="square" lIns="91422" tIns="91422" rIns="91422" bIns="91422" numCol="1" spcCol="0" rtlCol="0" fromWordArt="0" anchor="t" anchorCtr="0" forceAA="0" upright="0" compatLnSpc="0">
            <a:normAutofit fontScale="80000" lnSpcReduction="4000"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49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49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49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49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49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49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49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49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r>
              <a:rPr/>
              <a:t> Медицинский психолог информирует пациента и </a:t>
            </a:r>
            <a:r>
              <a:rPr/>
              <a:t>его близких о симптомах и течении психического расстройства, способах </a:t>
            </a:r>
            <a:r>
              <a:rPr/>
              <a:t>лечения, контроля состояния, стратегиях преодоления стрессовых ситуаций и </a:t>
            </a:r>
            <a:r>
              <a:rPr/>
              <a:t>переживания тяжелых негативных чувств</a:t>
            </a:r>
            <a:endParaRPr/>
          </a:p>
          <a:p>
            <a:pPr>
              <a:defRPr/>
            </a:pP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 Терапия с потенциально суицидальным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пациентом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заканчивается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«заключением»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открытого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контракта,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с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предоставлением возможности пациенту обратиться за помощью и </a:t>
            </a:r>
            <a:r>
              <a:rPr lang="en-US" sz="1800" b="0" i="0" u="none" strike="noStrike" cap="none" spc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консультацией в случае необходимости</a:t>
            </a:r>
            <a:endParaRPr sz="1800"/>
          </a:p>
          <a:p>
            <a:pPr>
              <a:defRPr/>
            </a:pPr>
            <a:r>
              <a:rPr lang="en-US" sz="1800"/>
              <a:t>Рекомендуется психологическая помощью и поддержка педагога-психолога образовательной организации, психологов психологических центров городов/ районов республики</a:t>
            </a:r>
            <a:endParaRPr lang="en-US" sz="1800" b="0" i="0" u="none" strike="noStrike" cap="none" spc="0">
              <a:solidFill>
                <a:schemeClr val="dk2"/>
              </a:solidFill>
              <a:latin typeface="Open Sans"/>
              <a:cs typeface="Open Sans"/>
            </a:endParaRPr>
          </a:p>
          <a:p>
            <a:pPr>
              <a:buClr>
                <a:schemeClr val="dk2"/>
              </a:buClr>
              <a:buSzPts val="1800"/>
              <a:buFont typeface="Arial"/>
              <a:buChar char="•"/>
              <a:defRPr/>
            </a:pPr>
            <a:endParaRPr sz="1800"/>
          </a:p>
          <a:p>
            <a:pPr marL="114299" indent="0">
              <a:buClr>
                <a:schemeClr val="dk2"/>
              </a:buClr>
              <a:buSzPts val="1800"/>
              <a:buFont typeface="Arial"/>
              <a:buNone/>
              <a:defRPr/>
            </a:pPr>
            <a:endParaRPr/>
          </a:p>
          <a:p>
            <a:pPr>
              <a:buClr>
                <a:schemeClr val="dk2"/>
              </a:buClr>
              <a:buSzPts val="1800"/>
              <a:buFont typeface="Arial"/>
              <a:buChar char="–"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4246591" name="Google Shape;18;p2"/>
          <p:cNvSpPr txBox="1"/>
          <p:nvPr>
            <p:ph type="ctrTitle"/>
          </p:nvPr>
        </p:nvSpPr>
        <p:spPr bwMode="auto">
          <a:xfrm>
            <a:off x="1004149" y="1751763"/>
            <a:ext cx="7136699" cy="1022400"/>
          </a:xfrm>
          <a:prstGeom prst="rect">
            <a:avLst/>
          </a:prstGeom>
        </p:spPr>
        <p:txBody>
          <a:bodyPr spcFirstLastPara="1" vertOverflow="overflow" horzOverflow="overflow" vert="horz" wrap="square" lIns="91423" tIns="91423" rIns="91423" bIns="91423" numCol="1" spcCol="0" rtlCol="0" fromWordArt="0" anchor="b" anchorCtr="0" forceAA="0" upright="0" compatLnSpc="0">
            <a:normAutofit fontScale="90000" lnSpcReduction="2000"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pPr>
              <a:defRPr/>
            </a:pPr>
            <a:r>
              <a:rPr/>
              <a:t>Спасибо за внимание</a:t>
            </a:r>
            <a:endParaRPr/>
          </a:p>
        </p:txBody>
      </p:sp>
      <p:sp>
        <p:nvSpPr>
          <p:cNvPr id="1304616947" name="Google Shape;19;p2"/>
          <p:cNvSpPr txBox="1"/>
          <p:nvPr>
            <p:ph type="subTitle" idx="1"/>
          </p:nvPr>
        </p:nvSpPr>
        <p:spPr bwMode="auto">
          <a:xfrm>
            <a:off x="2137224" y="2850039"/>
            <a:ext cx="4870499" cy="792599"/>
          </a:xfrm>
          <a:prstGeom prst="rect">
            <a:avLst/>
          </a:prstGeom>
        </p:spPr>
        <p:txBody>
          <a:bodyPr spcFirstLastPara="1" wrap="square" lIns="91423" tIns="91423" rIns="91423" bIns="91423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r>
              <a:rPr/>
              <a:t>ГБУЗ РКПЦ Минздрава РБ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R7-Office/7.4.0.112</Application>
  <DocSecurity>0</DocSecurity>
  <PresentationFormat>On-screen Show (4:3)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Людмила Озерова</cp:lastModifiedBy>
  <cp:revision>3</cp:revision>
  <dcterms:modified xsi:type="dcterms:W3CDTF">2024-04-04T06:20:17Z</dcterms:modified>
  <cp:category/>
  <cp:contentStatus/>
  <cp:version/>
</cp:coreProperties>
</file>