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5" r:id="rId3"/>
    <p:sldMasterId id="2147483698" r:id="rId4"/>
    <p:sldMasterId id="2147483711" r:id="rId5"/>
  </p:sldMasterIdLst>
  <p:notesMasterIdLst>
    <p:notesMasterId r:id="rId50"/>
  </p:notesMasterIdLst>
  <p:sldIdLst>
    <p:sldId id="344" r:id="rId6"/>
    <p:sldId id="291" r:id="rId7"/>
    <p:sldId id="392" r:id="rId8"/>
    <p:sldId id="410" r:id="rId9"/>
    <p:sldId id="319" r:id="rId10"/>
    <p:sldId id="361" r:id="rId11"/>
    <p:sldId id="409" r:id="rId12"/>
    <p:sldId id="371" r:id="rId13"/>
    <p:sldId id="379" r:id="rId14"/>
    <p:sldId id="380" r:id="rId15"/>
    <p:sldId id="411" r:id="rId16"/>
    <p:sldId id="382" r:id="rId17"/>
    <p:sldId id="381" r:id="rId18"/>
    <p:sldId id="342" r:id="rId19"/>
    <p:sldId id="343" r:id="rId20"/>
    <p:sldId id="373" r:id="rId21"/>
    <p:sldId id="370" r:id="rId22"/>
    <p:sldId id="396" r:id="rId23"/>
    <p:sldId id="347" r:id="rId24"/>
    <p:sldId id="348" r:id="rId25"/>
    <p:sldId id="387" r:id="rId26"/>
    <p:sldId id="388" r:id="rId27"/>
    <p:sldId id="389" r:id="rId28"/>
    <p:sldId id="390" r:id="rId29"/>
    <p:sldId id="391" r:id="rId30"/>
    <p:sldId id="375" r:id="rId31"/>
    <p:sldId id="378" r:id="rId32"/>
    <p:sldId id="327" r:id="rId33"/>
    <p:sldId id="295" r:id="rId34"/>
    <p:sldId id="329" r:id="rId35"/>
    <p:sldId id="367" r:id="rId36"/>
    <p:sldId id="293" r:id="rId37"/>
    <p:sldId id="397" r:id="rId38"/>
    <p:sldId id="398" r:id="rId39"/>
    <p:sldId id="399" r:id="rId40"/>
    <p:sldId id="400" r:id="rId41"/>
    <p:sldId id="401" r:id="rId42"/>
    <p:sldId id="402" r:id="rId43"/>
    <p:sldId id="403" r:id="rId44"/>
    <p:sldId id="404" r:id="rId45"/>
    <p:sldId id="405" r:id="rId46"/>
    <p:sldId id="406" r:id="rId47"/>
    <p:sldId id="407" r:id="rId48"/>
    <p:sldId id="408" r:id="rId49"/>
  </p:sldIdLst>
  <p:sldSz cx="12192000" cy="6858000"/>
  <p:notesSz cx="6797675" cy="9929813"/>
  <p:defaultTextStyle>
    <a:defPPr>
      <a:defRPr lang="ru-RU"/>
    </a:defPPr>
    <a:lvl1pPr marL="0" algn="l" defTabSz="91435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354" algn="l" defTabSz="91435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532" algn="l" defTabSz="91435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91435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3062" algn="l" defTabSz="91435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CCFFCC"/>
    <a:srgbClr val="00FF00"/>
    <a:srgbClr val="006600"/>
    <a:srgbClr val="FFFFCC"/>
    <a:srgbClr val="C06C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06" d="100"/>
          <a:sy n="106" d="100"/>
        </p:scale>
        <p:origin x="67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8" Type="http://schemas.openxmlformats.org/officeDocument/2006/relationships/slide" Target="slides/slide3.xml"/><Relationship Id="rId51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depthPercent val="100"/>
      <c:rAngAx val="1"/>
    </c:view3D>
    <c:floor>
      <c:thickness val="0"/>
      <c:spPr>
        <a:solidFill>
          <a:schemeClr val="bg1"/>
        </a:solidFill>
      </c:spPr>
    </c:floor>
    <c:sideWall>
      <c:thickness val="0"/>
      <c:spPr>
        <a:solidFill>
          <a:schemeClr val="bg1"/>
        </a:solidFill>
      </c:spPr>
    </c:sideWall>
    <c:backWall>
      <c:thickness val="0"/>
      <c:spPr>
        <a:solidFill>
          <a:schemeClr val="bg1"/>
        </a:solidFill>
      </c:spPr>
    </c:backWall>
    <c:plotArea>
      <c:layout>
        <c:manualLayout>
          <c:layoutTarget val="inner"/>
          <c:xMode val="edge"/>
          <c:yMode val="edge"/>
          <c:x val="7.0333187518226883E-2"/>
          <c:y val="0.11501220845154943"/>
          <c:w val="0.68051946631671045"/>
          <c:h val="0.53082095456812173"/>
        </c:manualLayout>
      </c:layout>
      <c:bar3DChart>
        <c:barDir val="col"/>
        <c:grouping val="clustered"/>
        <c:varyColors val="0"/>
        <c:ser>
          <c:idx val="1"/>
          <c:order val="0"/>
          <c:tx>
            <c:strRef>
              <c:f>Лист1!$B$1</c:f>
              <c:strCache>
                <c:ptCount val="1"/>
                <c:pt idx="0">
                  <c:v>завершенные суициды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srgbClr val="00B0F0"/>
              </a:solidFill>
            </c:spPr>
            <c:txPr>
              <a:bodyPr/>
              <a:lstStyle/>
              <a:p>
                <a:pPr>
                  <a:defRPr b="1" i="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  <c:pt idx="3">
                  <c:v>2023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22</c:v>
                </c:pt>
                <c:pt idx="1">
                  <c:v>27</c:v>
                </c:pt>
                <c:pt idx="2">
                  <c:v>22</c:v>
                </c:pt>
                <c:pt idx="3">
                  <c:v>28</c:v>
                </c:pt>
              </c:numCache>
            </c:numRef>
          </c:val>
        </c:ser>
        <c:ser>
          <c:idx val="2"/>
          <c:order val="1"/>
          <c:tx>
            <c:strRef>
              <c:f>Лист1!$C$1</c:f>
              <c:strCache>
                <c:ptCount val="1"/>
                <c:pt idx="0">
                  <c:v>попытки суицида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0"/>
              <c:layout>
                <c:manualLayout>
                  <c:x val="2.2979045901742736E-2"/>
                  <c:y val="-1.25845555793924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3130883372424421E-2"/>
                  <c:y val="6.2922777896962214E-3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64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70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5584796139762379E-2"/>
                  <c:y val="-1.13049066855615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schemeClr val="tx2">
                  <a:lumMod val="20000"/>
                  <a:lumOff val="80000"/>
                </a:schemeClr>
              </a:solidFill>
            </c:spPr>
            <c:txPr>
              <a:bodyPr/>
              <a:lstStyle/>
              <a:p>
                <a:pPr>
                  <a:defRPr b="1" i="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  <c:pt idx="3">
                  <c:v>2023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65</c:v>
                </c:pt>
                <c:pt idx="1">
                  <c:v>64</c:v>
                </c:pt>
                <c:pt idx="2">
                  <c:v>70</c:v>
                </c:pt>
                <c:pt idx="3">
                  <c:v>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582959200"/>
        <c:axId val="582951584"/>
        <c:axId val="0"/>
      </c:bar3DChart>
      <c:catAx>
        <c:axId val="5829592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0" i="0" baseline="0">
                <a:latin typeface="Times New Roman" panose="02020603050405020304" pitchFamily="18" charset="0"/>
              </a:defRPr>
            </a:pPr>
            <a:endParaRPr lang="ru-RU"/>
          </a:p>
        </c:txPr>
        <c:crossAx val="582951584"/>
        <c:crosses val="autoZero"/>
        <c:auto val="1"/>
        <c:lblAlgn val="ctr"/>
        <c:lblOffset val="100"/>
        <c:noMultiLvlLbl val="0"/>
      </c:catAx>
      <c:valAx>
        <c:axId val="5829515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82959200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4448690172595522"/>
          <c:y val="0.14000147764922033"/>
          <c:w val="0.25551301276171706"/>
          <c:h val="0.32325111843289095"/>
        </c:manualLayout>
      </c:layout>
      <c:overlay val="0"/>
      <c:txPr>
        <a:bodyPr/>
        <a:lstStyle/>
        <a:p>
          <a:pPr>
            <a:defRPr sz="1200" baseline="0">
              <a:latin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1382168228687377"/>
          <c:y val="1.0463271519490299E-2"/>
          <c:w val="0.58617831771312623"/>
          <c:h val="0.9790734569610194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попыток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>
                  <a:defRPr lang="ru-RU" sz="1000" b="1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Лист1!$A$2:$A$16</c:f>
              <c:strCache>
                <c:ptCount val="15"/>
                <c:pt idx="0">
                  <c:v>г.Уфа</c:v>
                </c:pt>
                <c:pt idx="1">
                  <c:v>г.Нефтекамск</c:v>
                </c:pt>
                <c:pt idx="2">
                  <c:v>Белорецкий</c:v>
                </c:pt>
                <c:pt idx="3">
                  <c:v>г.Сибай</c:v>
                </c:pt>
                <c:pt idx="4">
                  <c:v>г.Стерлитамак</c:v>
                </c:pt>
                <c:pt idx="5">
                  <c:v>Зианчуринский</c:v>
                </c:pt>
                <c:pt idx="6">
                  <c:v>Абзелиловский</c:v>
                </c:pt>
                <c:pt idx="7">
                  <c:v>Иглинский</c:v>
                </c:pt>
                <c:pt idx="8">
                  <c:v>Кармаскалинский</c:v>
                </c:pt>
                <c:pt idx="9">
                  <c:v>Мечетлинский</c:v>
                </c:pt>
                <c:pt idx="10">
                  <c:v>г.Октябрьский</c:v>
                </c:pt>
                <c:pt idx="11">
                  <c:v>Благовещенский</c:v>
                </c:pt>
                <c:pt idx="12">
                  <c:v>Гафурийский</c:v>
                </c:pt>
                <c:pt idx="13">
                  <c:v>Учалинский</c:v>
                </c:pt>
                <c:pt idx="14">
                  <c:v>Кугарчинский</c:v>
                </c:pt>
              </c:strCache>
            </c:strRef>
          </c:cat>
          <c:val>
            <c:numRef>
              <c:f>Лист1!$B$2:$B$16</c:f>
              <c:numCache>
                <c:formatCode>General</c:formatCode>
                <c:ptCount val="15"/>
                <c:pt idx="0">
                  <c:v>5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582957568"/>
        <c:axId val="582950496"/>
      </c:barChart>
      <c:catAx>
        <c:axId val="5829575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RU" sz="800" b="1" i="0" u="none" strike="noStrike" kern="1200" baseline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pPr>
            <a:endParaRPr lang="ru-RU"/>
          </a:p>
        </c:txPr>
        <c:crossAx val="582950496"/>
        <c:crosses val="autoZero"/>
        <c:auto val="1"/>
        <c:lblAlgn val="ctr"/>
        <c:lblOffset val="100"/>
        <c:noMultiLvlLbl val="0"/>
      </c:catAx>
      <c:valAx>
        <c:axId val="58295049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82957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5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279399215689981"/>
          <c:y val="2.2186975412264243E-3"/>
          <c:w val="0.66720600784310014"/>
          <c:h val="0.9796672041414251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попыток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 algn="ctr">
                  <a:defRPr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Лист1!$A$2:$A$15</c:f>
              <c:strCache>
                <c:ptCount val="14"/>
                <c:pt idx="0">
                  <c:v>Белорецкий</c:v>
                </c:pt>
                <c:pt idx="1">
                  <c:v>Бурзянский</c:v>
                </c:pt>
                <c:pt idx="2">
                  <c:v>Аскинский</c:v>
                </c:pt>
                <c:pt idx="3">
                  <c:v>Чекмагушевский</c:v>
                </c:pt>
                <c:pt idx="4">
                  <c:v>г.Октябрьский</c:v>
                </c:pt>
                <c:pt idx="5">
                  <c:v>Архангельский</c:v>
                </c:pt>
                <c:pt idx="6">
                  <c:v>Калтасинский</c:v>
                </c:pt>
                <c:pt idx="7">
                  <c:v>Белебеевский</c:v>
                </c:pt>
                <c:pt idx="8">
                  <c:v>Учалинский</c:v>
                </c:pt>
                <c:pt idx="9">
                  <c:v>Кармаскалинский</c:v>
                </c:pt>
                <c:pt idx="10">
                  <c:v>г.Нефтекамск</c:v>
                </c:pt>
                <c:pt idx="11">
                  <c:v>г.Стерлитамак</c:v>
                </c:pt>
                <c:pt idx="12">
                  <c:v>Зилаирский</c:v>
                </c:pt>
                <c:pt idx="13">
                  <c:v>Уфа</c:v>
                </c:pt>
              </c:strCache>
            </c:strRef>
          </c:cat>
          <c:val>
            <c:numRef>
              <c:f>Лист1!$B$2:$B$15</c:f>
              <c:numCache>
                <c:formatCode>General</c:formatCode>
                <c:ptCount val="1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9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582955392"/>
        <c:axId val="582954848"/>
      </c:barChart>
      <c:catAx>
        <c:axId val="5829553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 algn="ctr">
              <a:defRPr/>
            </a:pPr>
            <a:endParaRPr lang="ru-RU"/>
          </a:p>
        </c:txPr>
        <c:crossAx val="582954848"/>
        <c:crosses val="autoZero"/>
        <c:auto val="1"/>
        <c:lblAlgn val="ctr"/>
        <c:lblOffset val="100"/>
        <c:noMultiLvlLbl val="0"/>
      </c:catAx>
      <c:valAx>
        <c:axId val="5829548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829553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 algn="ctr">
        <a:defRPr lang="ru-RU" sz="900" b="1" i="0" u="none" strike="noStrike" kern="1200" baseline="0">
          <a:solidFill>
            <a:schemeClr val="accent1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494380892544507"/>
          <c:y val="0.16668568632338956"/>
          <c:w val="0.75505619107455491"/>
          <c:h val="0.8045056274178508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попыток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000" b="1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Лист1!$A$2:$A$20</c:f>
              <c:strCache>
                <c:ptCount val="19"/>
                <c:pt idx="0">
                  <c:v>Аскинский</c:v>
                </c:pt>
                <c:pt idx="1">
                  <c:v>Баймакский</c:v>
                </c:pt>
                <c:pt idx="2">
                  <c:v>Бакалинский </c:v>
                </c:pt>
                <c:pt idx="3">
                  <c:v>Бижбулякский</c:v>
                </c:pt>
                <c:pt idx="4">
                  <c:v>Благовещенский</c:v>
                </c:pt>
                <c:pt idx="5">
                  <c:v>г. Ишимбай</c:v>
                </c:pt>
                <c:pt idx="6">
                  <c:v>г.Агидель</c:v>
                </c:pt>
                <c:pt idx="7">
                  <c:v>г.Нефтекамск</c:v>
                </c:pt>
                <c:pt idx="8">
                  <c:v>г.Салават</c:v>
                </c:pt>
                <c:pt idx="9">
                  <c:v>г.Стерлитамак</c:v>
                </c:pt>
                <c:pt idx="10">
                  <c:v>Гафурийский</c:v>
                </c:pt>
                <c:pt idx="11">
                  <c:v>Дюртюлинский</c:v>
                </c:pt>
                <c:pt idx="12">
                  <c:v>Иглинский</c:v>
                </c:pt>
                <c:pt idx="13">
                  <c:v>Ишимбайский</c:v>
                </c:pt>
                <c:pt idx="14">
                  <c:v>Кармаскалинский</c:v>
                </c:pt>
                <c:pt idx="15">
                  <c:v>Салаватский</c:v>
                </c:pt>
                <c:pt idx="16">
                  <c:v>Федоровский</c:v>
                </c:pt>
                <c:pt idx="17">
                  <c:v>Мелеузовский</c:v>
                </c:pt>
                <c:pt idx="18">
                  <c:v>г.Уфа</c:v>
                </c:pt>
              </c:strCache>
            </c:strRef>
          </c:cat>
          <c:val>
            <c:numRef>
              <c:f>Лист1!$B$2:$B$20</c:f>
              <c:numCache>
                <c:formatCode>General</c:formatCode>
                <c:ptCount val="19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2</c:v>
                </c:pt>
                <c:pt idx="18">
                  <c:v>9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582958112"/>
        <c:axId val="582964640"/>
      </c:barChart>
      <c:catAx>
        <c:axId val="5829581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1" i="0" u="none" strike="noStrike" kern="1200" baseline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pPr>
            <a:endParaRPr lang="ru-RU"/>
          </a:p>
        </c:txPr>
        <c:crossAx val="582964640"/>
        <c:crosses val="autoZero"/>
        <c:auto val="1"/>
        <c:lblAlgn val="ctr"/>
        <c:lblOffset val="100"/>
        <c:noMultiLvlLbl val="0"/>
      </c:catAx>
      <c:valAx>
        <c:axId val="5829646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82958112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895296944407307"/>
          <c:y val="0.23487658857473184"/>
          <c:w val="0.75967383096793384"/>
          <c:h val="0.7651234114252680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попыток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000" b="1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Лист1!$A$2:$A$12</c:f>
              <c:strCache>
                <c:ptCount val="11"/>
                <c:pt idx="0">
                  <c:v>г.Уфа</c:v>
                </c:pt>
                <c:pt idx="1">
                  <c:v>Учалинский</c:v>
                </c:pt>
                <c:pt idx="2">
                  <c:v>Мишкинский</c:v>
                </c:pt>
                <c:pt idx="3">
                  <c:v>Иглинский</c:v>
                </c:pt>
                <c:pt idx="4">
                  <c:v>г.Кумертау</c:v>
                </c:pt>
                <c:pt idx="5">
                  <c:v>Белорецкий</c:v>
                </c:pt>
                <c:pt idx="6">
                  <c:v>Стерлитамакский</c:v>
                </c:pt>
                <c:pt idx="7">
                  <c:v>Баймакский</c:v>
                </c:pt>
                <c:pt idx="8">
                  <c:v>Кугарчинский </c:v>
                </c:pt>
                <c:pt idx="9">
                  <c:v>Уфимский </c:v>
                </c:pt>
                <c:pt idx="10">
                  <c:v>Дюртюлинский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8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1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582955936"/>
        <c:axId val="582960832"/>
      </c:barChart>
      <c:catAx>
        <c:axId val="5829559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1" i="0" u="none" strike="noStrike" kern="1200" baseline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pPr>
            <a:endParaRPr lang="ru-RU"/>
          </a:p>
        </c:txPr>
        <c:crossAx val="582960832"/>
        <c:crosses val="autoZero"/>
        <c:auto val="1"/>
        <c:lblAlgn val="ctr"/>
        <c:lblOffset val="100"/>
        <c:noMultiLvlLbl val="0"/>
      </c:catAx>
      <c:valAx>
        <c:axId val="5829608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8295593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0FF27A-E398-48B1-9AA6-EB1646D5B735}" type="doc">
      <dgm:prSet loTypeId="urn:microsoft.com/office/officeart/2009/3/layout/CircleRelationship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7E89D0D-1E7E-4A53-BD62-49394AB94A5C}">
      <dgm:prSet phldrT="[Текст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ru-RU" sz="32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Суицидальная активность </a:t>
          </a:r>
          <a:endParaRPr lang="ru-RU" sz="3200" b="1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8B002BB-3931-41DF-8781-3614922126FC}" type="parTrans" cxnId="{E6767372-7A5C-4CDD-906F-208CAA85E843}">
      <dgm:prSet/>
      <dgm:spPr/>
      <dgm:t>
        <a:bodyPr/>
        <a:lstStyle/>
        <a:p>
          <a:endParaRPr lang="ru-RU"/>
        </a:p>
      </dgm:t>
    </dgm:pt>
    <dgm:pt modelId="{E225D31D-9BCE-4370-B42D-4C88F9570A22}" type="sibTrans" cxnId="{E6767372-7A5C-4CDD-906F-208CAA85E843}">
      <dgm:prSet/>
      <dgm:spPr/>
      <dgm:t>
        <a:bodyPr/>
        <a:lstStyle/>
        <a:p>
          <a:endParaRPr lang="ru-RU"/>
        </a:p>
      </dgm:t>
    </dgm:pt>
    <dgm:pt modelId="{68E106FB-562E-45E6-914E-3A335195D4AF}">
      <dgm:prSet phldrT="[Текст]" custT="1"/>
      <dgm:spPr/>
      <dgm:t>
        <a:bodyPr/>
        <a:lstStyle/>
        <a:p>
          <a:r>
            <a:rPr lang="ru-RU" sz="16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Угрозы</a:t>
          </a:r>
          <a:r>
            <a:rPr lang="ru-RU" sz="21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2100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1144402-9D95-48B2-8D9D-B94595037BC4}" type="parTrans" cxnId="{42738176-7FF9-47F4-9B18-A2F41011CB9F}">
      <dgm:prSet/>
      <dgm:spPr/>
      <dgm:t>
        <a:bodyPr/>
        <a:lstStyle/>
        <a:p>
          <a:endParaRPr lang="ru-RU"/>
        </a:p>
      </dgm:t>
    </dgm:pt>
    <dgm:pt modelId="{2BF37FAF-3BA4-42FF-99B7-A94DE2716653}" type="sibTrans" cxnId="{42738176-7FF9-47F4-9B18-A2F41011CB9F}">
      <dgm:prSet/>
      <dgm:spPr/>
      <dgm:t>
        <a:bodyPr/>
        <a:lstStyle/>
        <a:p>
          <a:endParaRPr lang="ru-RU"/>
        </a:p>
      </dgm:t>
    </dgm:pt>
    <dgm:pt modelId="{0EBFBE6C-E7F9-45AC-91FE-D3682BF12518}">
      <dgm:prSet phldrT="[Текст]" custT="1"/>
      <dgm:spPr/>
      <dgm:t>
        <a:bodyPr/>
        <a:lstStyle/>
        <a:p>
          <a:r>
            <a:rPr lang="ru-RU" sz="15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Намерения</a:t>
          </a:r>
          <a:endParaRPr lang="ru-RU" sz="1500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0F4942F-5500-4D75-94AA-A6A23FA590F8}" type="parTrans" cxnId="{E4392F7B-61A5-4E25-8220-C0C182065E86}">
      <dgm:prSet/>
      <dgm:spPr/>
      <dgm:t>
        <a:bodyPr/>
        <a:lstStyle/>
        <a:p>
          <a:endParaRPr lang="ru-RU"/>
        </a:p>
      </dgm:t>
    </dgm:pt>
    <dgm:pt modelId="{7A3C32F0-A26C-4A1D-9B94-5D71AB4D0C5E}" type="sibTrans" cxnId="{E4392F7B-61A5-4E25-8220-C0C182065E86}">
      <dgm:prSet/>
      <dgm:spPr/>
      <dgm:t>
        <a:bodyPr/>
        <a:lstStyle/>
        <a:p>
          <a:endParaRPr lang="ru-RU"/>
        </a:p>
      </dgm:t>
    </dgm:pt>
    <dgm:pt modelId="{DE51ED84-2746-4A26-B11B-22A0159BECCD}">
      <dgm:prSet/>
      <dgm:spPr/>
      <dgm:t>
        <a:bodyPr/>
        <a:lstStyle/>
        <a:p>
          <a:endParaRPr lang="ru-RU"/>
        </a:p>
      </dgm:t>
    </dgm:pt>
    <dgm:pt modelId="{575FB759-AEDD-44DC-8CFE-BCFEB5BB389B}" type="parTrans" cxnId="{0748EF3B-79C4-4F65-9B97-0E242342901F}">
      <dgm:prSet/>
      <dgm:spPr/>
      <dgm:t>
        <a:bodyPr/>
        <a:lstStyle/>
        <a:p>
          <a:endParaRPr lang="ru-RU"/>
        </a:p>
      </dgm:t>
    </dgm:pt>
    <dgm:pt modelId="{A9F1FA47-E15A-4562-9633-B6B672A36BBF}" type="sibTrans" cxnId="{0748EF3B-79C4-4F65-9B97-0E242342901F}">
      <dgm:prSet/>
      <dgm:spPr/>
      <dgm:t>
        <a:bodyPr/>
        <a:lstStyle/>
        <a:p>
          <a:endParaRPr lang="ru-RU"/>
        </a:p>
      </dgm:t>
    </dgm:pt>
    <dgm:pt modelId="{25FF979E-5C10-4EB4-8938-639D1D9CB71A}">
      <dgm:prSet/>
      <dgm:spPr/>
      <dgm:t>
        <a:bodyPr/>
        <a:lstStyle/>
        <a:p>
          <a:endParaRPr lang="ru-RU"/>
        </a:p>
      </dgm:t>
    </dgm:pt>
    <dgm:pt modelId="{942373D6-4E89-49CE-8805-04AF7AA89712}" type="parTrans" cxnId="{B08A7ABB-8D56-47CE-B960-FAF47DDDEAC6}">
      <dgm:prSet/>
      <dgm:spPr/>
      <dgm:t>
        <a:bodyPr/>
        <a:lstStyle/>
        <a:p>
          <a:endParaRPr lang="ru-RU"/>
        </a:p>
      </dgm:t>
    </dgm:pt>
    <dgm:pt modelId="{96F724BF-C17B-4D2F-ACDA-43B91A54C104}" type="sibTrans" cxnId="{B08A7ABB-8D56-47CE-B960-FAF47DDDEAC6}">
      <dgm:prSet/>
      <dgm:spPr/>
      <dgm:t>
        <a:bodyPr/>
        <a:lstStyle/>
        <a:p>
          <a:endParaRPr lang="ru-RU"/>
        </a:p>
      </dgm:t>
    </dgm:pt>
    <dgm:pt modelId="{43800DC3-352D-4472-BDEB-BC27EC00F323}" type="pres">
      <dgm:prSet presAssocID="{8A0FF27A-E398-48B1-9AA6-EB1646D5B735}" presName="Name0" presStyleCnt="0">
        <dgm:presLayoutVars>
          <dgm:chMax val="1"/>
          <dgm:chPref val="1"/>
        </dgm:presLayoutVars>
      </dgm:prSet>
      <dgm:spPr/>
      <dgm:t>
        <a:bodyPr/>
        <a:lstStyle/>
        <a:p>
          <a:endParaRPr lang="ru-RU"/>
        </a:p>
      </dgm:t>
    </dgm:pt>
    <dgm:pt modelId="{971AE218-28F8-4645-84EB-B76FA0570B22}" type="pres">
      <dgm:prSet presAssocID="{E7E89D0D-1E7E-4A53-BD62-49394AB94A5C}" presName="Parent" presStyleLbl="node0" presStyleIdx="0" presStyleCnt="1">
        <dgm:presLayoutVars>
          <dgm:chMax val="5"/>
          <dgm:chPref val="5"/>
        </dgm:presLayoutVars>
      </dgm:prSet>
      <dgm:spPr/>
      <dgm:t>
        <a:bodyPr/>
        <a:lstStyle/>
        <a:p>
          <a:endParaRPr lang="ru-RU"/>
        </a:p>
      </dgm:t>
    </dgm:pt>
    <dgm:pt modelId="{2F421AEB-F63C-4B65-ADC2-39FB8C011B3F}" type="pres">
      <dgm:prSet presAssocID="{E7E89D0D-1E7E-4A53-BD62-49394AB94A5C}" presName="Accent1" presStyleLbl="node1" presStyleIdx="0" presStyleCnt="13"/>
      <dgm:spPr/>
    </dgm:pt>
    <dgm:pt modelId="{281E44D7-EA80-42F2-9705-FD304492A73D}" type="pres">
      <dgm:prSet presAssocID="{E7E89D0D-1E7E-4A53-BD62-49394AB94A5C}" presName="Accent2" presStyleLbl="node1" presStyleIdx="1" presStyleCnt="13"/>
      <dgm:spPr/>
    </dgm:pt>
    <dgm:pt modelId="{B22C5275-513E-4442-A537-92B30FF9681B}" type="pres">
      <dgm:prSet presAssocID="{E7E89D0D-1E7E-4A53-BD62-49394AB94A5C}" presName="Accent3" presStyleLbl="node1" presStyleIdx="2" presStyleCnt="13"/>
      <dgm:spPr/>
    </dgm:pt>
    <dgm:pt modelId="{2A07B022-44AD-4445-B0B1-799C1811C6C5}" type="pres">
      <dgm:prSet presAssocID="{E7E89D0D-1E7E-4A53-BD62-49394AB94A5C}" presName="Accent4" presStyleLbl="node1" presStyleIdx="3" presStyleCnt="13"/>
      <dgm:spPr/>
    </dgm:pt>
    <dgm:pt modelId="{C61A8706-4D43-4BCA-980B-2C4034D0EFB4}" type="pres">
      <dgm:prSet presAssocID="{E7E89D0D-1E7E-4A53-BD62-49394AB94A5C}" presName="Accent5" presStyleLbl="node1" presStyleIdx="4" presStyleCnt="13"/>
      <dgm:spPr/>
    </dgm:pt>
    <dgm:pt modelId="{416D0E6A-E712-45B3-86CE-D31C80F3BAA6}" type="pres">
      <dgm:prSet presAssocID="{E7E89D0D-1E7E-4A53-BD62-49394AB94A5C}" presName="Accent6" presStyleLbl="node1" presStyleIdx="5" presStyleCnt="13"/>
      <dgm:spPr/>
    </dgm:pt>
    <dgm:pt modelId="{8C4CA74F-1D6E-4D39-A9C3-3D926D00BF1D}" type="pres">
      <dgm:prSet presAssocID="{68E106FB-562E-45E6-914E-3A335195D4AF}" presName="Child1" presStyleLbl="node1" presStyleIdx="6" presStyleCnt="13" custScaleX="90738" custScaleY="95791" custLinFactNeighborX="-415" custLinFactNeighborY="-55463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BD774E7D-7E54-4E3E-964B-9EB1970649DC}" type="pres">
      <dgm:prSet presAssocID="{68E106FB-562E-45E6-914E-3A335195D4AF}" presName="Accent7" presStyleCnt="0"/>
      <dgm:spPr/>
    </dgm:pt>
    <dgm:pt modelId="{7AA349FE-6C3F-4CB0-98CD-86FF7D8E95BD}" type="pres">
      <dgm:prSet presAssocID="{68E106FB-562E-45E6-914E-3A335195D4AF}" presName="AccentHold1" presStyleLbl="node1" presStyleIdx="7" presStyleCnt="13"/>
      <dgm:spPr/>
    </dgm:pt>
    <dgm:pt modelId="{3A02F447-0F09-40B2-86F8-65AA40665434}" type="pres">
      <dgm:prSet presAssocID="{68E106FB-562E-45E6-914E-3A335195D4AF}" presName="Accent8" presStyleCnt="0"/>
      <dgm:spPr/>
    </dgm:pt>
    <dgm:pt modelId="{EA4951FD-DE1D-48CA-A446-CE4B975B8FA3}" type="pres">
      <dgm:prSet presAssocID="{68E106FB-562E-45E6-914E-3A335195D4AF}" presName="AccentHold2" presStyleLbl="node1" presStyleIdx="8" presStyleCnt="13" custScaleX="166195" custScaleY="157405" custLinFactY="-19001" custLinFactNeighborX="504" custLinFactNeighborY="-100000"/>
      <dgm:spPr/>
    </dgm:pt>
    <dgm:pt modelId="{1DC99FB6-578C-42EF-9269-1A1D0C260988}" type="pres">
      <dgm:prSet presAssocID="{0EBFBE6C-E7F9-45AC-91FE-D3682BF12518}" presName="Child2" presStyleLbl="node1" presStyleIdx="9" presStyleCnt="13" custScaleX="115179" custLinFactNeighborX="-30012" custLinFactNeighborY="-21536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7722EC28-8D3F-4C75-952D-D00EDD65457D}" type="pres">
      <dgm:prSet presAssocID="{0EBFBE6C-E7F9-45AC-91FE-D3682BF12518}" presName="Accent9" presStyleCnt="0"/>
      <dgm:spPr/>
    </dgm:pt>
    <dgm:pt modelId="{CCF0DC30-F1FD-486A-9EFD-3399D90E3EB2}" type="pres">
      <dgm:prSet presAssocID="{0EBFBE6C-E7F9-45AC-91FE-D3682BF12518}" presName="AccentHold1" presStyleLbl="node1" presStyleIdx="10" presStyleCnt="13"/>
      <dgm:spPr/>
    </dgm:pt>
    <dgm:pt modelId="{A47748B3-D94E-4F63-B1E9-2BC6AB772956}" type="pres">
      <dgm:prSet presAssocID="{0EBFBE6C-E7F9-45AC-91FE-D3682BF12518}" presName="Accent10" presStyleCnt="0"/>
      <dgm:spPr/>
    </dgm:pt>
    <dgm:pt modelId="{4609BC11-5F59-42CB-99BE-DDF0984100F3}" type="pres">
      <dgm:prSet presAssocID="{0EBFBE6C-E7F9-45AC-91FE-D3682BF12518}" presName="AccentHold2" presStyleLbl="node1" presStyleIdx="11" presStyleCnt="13" custScaleX="352642" custScaleY="326634"/>
      <dgm:spPr/>
    </dgm:pt>
    <dgm:pt modelId="{6C147BC8-8BDE-4576-9EE1-CFEA6FBB8543}" type="pres">
      <dgm:prSet presAssocID="{0EBFBE6C-E7F9-45AC-91FE-D3682BF12518}" presName="Accent11" presStyleCnt="0"/>
      <dgm:spPr/>
    </dgm:pt>
    <dgm:pt modelId="{D7A96E05-7BF0-4F86-9D6B-4F1B5B04B8AD}" type="pres">
      <dgm:prSet presAssocID="{0EBFBE6C-E7F9-45AC-91FE-D3682BF12518}" presName="AccentHold3" presStyleLbl="node1" presStyleIdx="12" presStyleCnt="13"/>
      <dgm:spPr/>
    </dgm:pt>
  </dgm:ptLst>
  <dgm:cxnLst>
    <dgm:cxn modelId="{42738176-7FF9-47F4-9B18-A2F41011CB9F}" srcId="{E7E89D0D-1E7E-4A53-BD62-49394AB94A5C}" destId="{68E106FB-562E-45E6-914E-3A335195D4AF}" srcOrd="0" destOrd="0" parTransId="{A1144402-9D95-48B2-8D9D-B94595037BC4}" sibTransId="{2BF37FAF-3BA4-42FF-99B7-A94DE2716653}"/>
    <dgm:cxn modelId="{DE42B5D1-2AC3-425B-A4CE-20C6ED71AA77}" type="presOf" srcId="{68E106FB-562E-45E6-914E-3A335195D4AF}" destId="{8C4CA74F-1D6E-4D39-A9C3-3D926D00BF1D}" srcOrd="0" destOrd="0" presId="urn:microsoft.com/office/officeart/2009/3/layout/CircleRelationship"/>
    <dgm:cxn modelId="{2A198D39-3A60-43DE-B086-8DA159C33EE6}" type="presOf" srcId="{0EBFBE6C-E7F9-45AC-91FE-D3682BF12518}" destId="{1DC99FB6-578C-42EF-9269-1A1D0C260988}" srcOrd="0" destOrd="0" presId="urn:microsoft.com/office/officeart/2009/3/layout/CircleRelationship"/>
    <dgm:cxn modelId="{E6767372-7A5C-4CDD-906F-208CAA85E843}" srcId="{8A0FF27A-E398-48B1-9AA6-EB1646D5B735}" destId="{E7E89D0D-1E7E-4A53-BD62-49394AB94A5C}" srcOrd="0" destOrd="0" parTransId="{98B002BB-3931-41DF-8781-3614922126FC}" sibTransId="{E225D31D-9BCE-4370-B42D-4C88F9570A22}"/>
    <dgm:cxn modelId="{E4392F7B-61A5-4E25-8220-C0C182065E86}" srcId="{E7E89D0D-1E7E-4A53-BD62-49394AB94A5C}" destId="{0EBFBE6C-E7F9-45AC-91FE-D3682BF12518}" srcOrd="1" destOrd="0" parTransId="{C0F4942F-5500-4D75-94AA-A6A23FA590F8}" sibTransId="{7A3C32F0-A26C-4A1D-9B94-5D71AB4D0C5E}"/>
    <dgm:cxn modelId="{0748EF3B-79C4-4F65-9B97-0E242342901F}" srcId="{8A0FF27A-E398-48B1-9AA6-EB1646D5B735}" destId="{DE51ED84-2746-4A26-B11B-22A0159BECCD}" srcOrd="1" destOrd="0" parTransId="{575FB759-AEDD-44DC-8CFE-BCFEB5BB389B}" sibTransId="{A9F1FA47-E15A-4562-9633-B6B672A36BBF}"/>
    <dgm:cxn modelId="{B08A7ABB-8D56-47CE-B960-FAF47DDDEAC6}" srcId="{8A0FF27A-E398-48B1-9AA6-EB1646D5B735}" destId="{25FF979E-5C10-4EB4-8938-639D1D9CB71A}" srcOrd="2" destOrd="0" parTransId="{942373D6-4E89-49CE-8805-04AF7AA89712}" sibTransId="{96F724BF-C17B-4D2F-ACDA-43B91A54C104}"/>
    <dgm:cxn modelId="{84CAF9B5-19FD-4E5F-B14D-083804ACE4AC}" type="presOf" srcId="{8A0FF27A-E398-48B1-9AA6-EB1646D5B735}" destId="{43800DC3-352D-4472-BDEB-BC27EC00F323}" srcOrd="0" destOrd="0" presId="urn:microsoft.com/office/officeart/2009/3/layout/CircleRelationship"/>
    <dgm:cxn modelId="{37045CD9-794A-45C5-B2F9-18B68FC0C158}" type="presOf" srcId="{E7E89D0D-1E7E-4A53-BD62-49394AB94A5C}" destId="{971AE218-28F8-4645-84EB-B76FA0570B22}" srcOrd="0" destOrd="0" presId="urn:microsoft.com/office/officeart/2009/3/layout/CircleRelationship"/>
    <dgm:cxn modelId="{417E221C-A806-4E3B-87C8-2AD1AD4C0155}" type="presParOf" srcId="{43800DC3-352D-4472-BDEB-BC27EC00F323}" destId="{971AE218-28F8-4645-84EB-B76FA0570B22}" srcOrd="0" destOrd="0" presId="urn:microsoft.com/office/officeart/2009/3/layout/CircleRelationship"/>
    <dgm:cxn modelId="{00C07359-794D-40B2-A7BB-05977F3B99BF}" type="presParOf" srcId="{43800DC3-352D-4472-BDEB-BC27EC00F323}" destId="{2F421AEB-F63C-4B65-ADC2-39FB8C011B3F}" srcOrd="1" destOrd="0" presId="urn:microsoft.com/office/officeart/2009/3/layout/CircleRelationship"/>
    <dgm:cxn modelId="{2AACD744-778B-4AEB-92C6-1006B54F2AF8}" type="presParOf" srcId="{43800DC3-352D-4472-BDEB-BC27EC00F323}" destId="{281E44D7-EA80-42F2-9705-FD304492A73D}" srcOrd="2" destOrd="0" presId="urn:microsoft.com/office/officeart/2009/3/layout/CircleRelationship"/>
    <dgm:cxn modelId="{ADDE92B0-E054-41D0-A3E8-69C2174F6948}" type="presParOf" srcId="{43800DC3-352D-4472-BDEB-BC27EC00F323}" destId="{B22C5275-513E-4442-A537-92B30FF9681B}" srcOrd="3" destOrd="0" presId="urn:microsoft.com/office/officeart/2009/3/layout/CircleRelationship"/>
    <dgm:cxn modelId="{8A987D92-9A99-4B41-955E-EC56EFF88A31}" type="presParOf" srcId="{43800DC3-352D-4472-BDEB-BC27EC00F323}" destId="{2A07B022-44AD-4445-B0B1-799C1811C6C5}" srcOrd="4" destOrd="0" presId="urn:microsoft.com/office/officeart/2009/3/layout/CircleRelationship"/>
    <dgm:cxn modelId="{F60EA460-002B-4F73-860B-66C3CDEE0098}" type="presParOf" srcId="{43800DC3-352D-4472-BDEB-BC27EC00F323}" destId="{C61A8706-4D43-4BCA-980B-2C4034D0EFB4}" srcOrd="5" destOrd="0" presId="urn:microsoft.com/office/officeart/2009/3/layout/CircleRelationship"/>
    <dgm:cxn modelId="{809644F4-D33E-472C-9A19-9CA1991E1859}" type="presParOf" srcId="{43800DC3-352D-4472-BDEB-BC27EC00F323}" destId="{416D0E6A-E712-45B3-86CE-D31C80F3BAA6}" srcOrd="6" destOrd="0" presId="urn:microsoft.com/office/officeart/2009/3/layout/CircleRelationship"/>
    <dgm:cxn modelId="{D62259DE-427E-4DD9-8846-A3A68E2FF36C}" type="presParOf" srcId="{43800DC3-352D-4472-BDEB-BC27EC00F323}" destId="{8C4CA74F-1D6E-4D39-A9C3-3D926D00BF1D}" srcOrd="7" destOrd="0" presId="urn:microsoft.com/office/officeart/2009/3/layout/CircleRelationship"/>
    <dgm:cxn modelId="{2158A5D6-36E7-4574-8F36-CDC5E6889880}" type="presParOf" srcId="{43800DC3-352D-4472-BDEB-BC27EC00F323}" destId="{BD774E7D-7E54-4E3E-964B-9EB1970649DC}" srcOrd="8" destOrd="0" presId="urn:microsoft.com/office/officeart/2009/3/layout/CircleRelationship"/>
    <dgm:cxn modelId="{0DCFED6D-BD4F-4E69-97DC-8EE577F94DA7}" type="presParOf" srcId="{BD774E7D-7E54-4E3E-964B-9EB1970649DC}" destId="{7AA349FE-6C3F-4CB0-98CD-86FF7D8E95BD}" srcOrd="0" destOrd="0" presId="urn:microsoft.com/office/officeart/2009/3/layout/CircleRelationship"/>
    <dgm:cxn modelId="{A9AD4900-D016-4723-82C4-1E09DC16DDBB}" type="presParOf" srcId="{43800DC3-352D-4472-BDEB-BC27EC00F323}" destId="{3A02F447-0F09-40B2-86F8-65AA40665434}" srcOrd="9" destOrd="0" presId="urn:microsoft.com/office/officeart/2009/3/layout/CircleRelationship"/>
    <dgm:cxn modelId="{E8FD8986-A4FF-4AFE-B874-F092C8C35015}" type="presParOf" srcId="{3A02F447-0F09-40B2-86F8-65AA40665434}" destId="{EA4951FD-DE1D-48CA-A446-CE4B975B8FA3}" srcOrd="0" destOrd="0" presId="urn:microsoft.com/office/officeart/2009/3/layout/CircleRelationship"/>
    <dgm:cxn modelId="{2E8DA1FD-AA04-4BBF-9050-78C8B7479BEF}" type="presParOf" srcId="{43800DC3-352D-4472-BDEB-BC27EC00F323}" destId="{1DC99FB6-578C-42EF-9269-1A1D0C260988}" srcOrd="10" destOrd="0" presId="urn:microsoft.com/office/officeart/2009/3/layout/CircleRelationship"/>
    <dgm:cxn modelId="{7778DEBD-DF93-4ACD-BB94-6CE711D9AC93}" type="presParOf" srcId="{43800DC3-352D-4472-BDEB-BC27EC00F323}" destId="{7722EC28-8D3F-4C75-952D-D00EDD65457D}" srcOrd="11" destOrd="0" presId="urn:microsoft.com/office/officeart/2009/3/layout/CircleRelationship"/>
    <dgm:cxn modelId="{9E010BBC-8BC3-41B8-BDD1-19AD46990412}" type="presParOf" srcId="{7722EC28-8D3F-4C75-952D-D00EDD65457D}" destId="{CCF0DC30-F1FD-486A-9EFD-3399D90E3EB2}" srcOrd="0" destOrd="0" presId="urn:microsoft.com/office/officeart/2009/3/layout/CircleRelationship"/>
    <dgm:cxn modelId="{8530A875-BC30-4CCC-9F73-FE868C544BEF}" type="presParOf" srcId="{43800DC3-352D-4472-BDEB-BC27EC00F323}" destId="{A47748B3-D94E-4F63-B1E9-2BC6AB772956}" srcOrd="12" destOrd="0" presId="urn:microsoft.com/office/officeart/2009/3/layout/CircleRelationship"/>
    <dgm:cxn modelId="{30A04AC1-4774-4FBC-841C-7C0CA7700BCE}" type="presParOf" srcId="{A47748B3-D94E-4F63-B1E9-2BC6AB772956}" destId="{4609BC11-5F59-42CB-99BE-DDF0984100F3}" srcOrd="0" destOrd="0" presId="urn:microsoft.com/office/officeart/2009/3/layout/CircleRelationship"/>
    <dgm:cxn modelId="{11D4ADD8-C2F4-464F-AE78-21A92AC9CB62}" type="presParOf" srcId="{43800DC3-352D-4472-BDEB-BC27EC00F323}" destId="{6C147BC8-8BDE-4576-9EE1-CFEA6FBB8543}" srcOrd="13" destOrd="0" presId="urn:microsoft.com/office/officeart/2009/3/layout/CircleRelationship"/>
    <dgm:cxn modelId="{0DB43761-E7A2-4699-BEAD-6FC9E784121D}" type="presParOf" srcId="{6C147BC8-8BDE-4576-9EE1-CFEA6FBB8543}" destId="{D7A96E05-7BF0-4F86-9D6B-4F1B5B04B8AD}" srcOrd="0" destOrd="0" presId="urn:microsoft.com/office/officeart/2009/3/layout/CircleRelationship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CircleRelationship">
  <dgm:title val=""/>
  <dgm:desc val=""/>
  <dgm:catLst>
    <dgm:cat type="relationship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clrData>
  <dgm:layoutNode name="Name0">
    <dgm:varLst>
      <dgm:chMax val="1"/>
      <dgm:chPref val="1"/>
    </dgm:varLst>
    <dgm:shape xmlns:r="http://schemas.openxmlformats.org/officeDocument/2006/relationships" r:blip="">
      <dgm:adjLst/>
    </dgm:shape>
    <dgm:choose name="Name1">
      <dgm:if name="Name2" axis="ch ch" ptType="node node" func="cnt" op="equ" val="0">
        <dgm:alg type="composite">
          <dgm:param type="ar" val="0.98"/>
        </dgm:alg>
        <dgm:constrLst>
          <dgm:constr type="primFontSz" for="des" ptType="node" op="equ" val="65"/>
          <dgm:constr type="l" for="ch" forName="Parent" refType="w" fact="0"/>
          <dgm:constr type="t" for="ch" forName="Parent" refType="h" fact="0.039"/>
          <dgm:constr type="w" for="ch" forName="Parent" refType="w" fact="0.8734"/>
          <dgm:constr type="h" for="ch" forName="Parent" refType="h" fact="0.856"/>
          <dgm:constr type="l" for="ch" forName="Accent1" refType="w" fact="0.4984"/>
          <dgm:constr type="t" for="ch" forName="Accent1" refType="h" fact="0"/>
          <dgm:constr type="w" for="ch" forName="Accent1" refType="w" fact="0.0972"/>
          <dgm:constr type="h" for="ch" forName="Accent1" refType="h" fact="0.0952"/>
          <dgm:constr type="l" for="ch" forName="Accent2" refType="w" fact="0.2684"/>
          <dgm:constr type="t" for="ch" forName="Accent2" refType="h" fact="0.8314"/>
          <dgm:constr type="w" for="ch" forName="Accent2" refType="w" fact="0.0704"/>
          <dgm:constr type="h" for="ch" forName="Accent2" refType="h" fact="0.069"/>
          <dgm:constr type="l" for="ch" forName="Accent3" refType="w" fact="0.9296"/>
          <dgm:constr type="t" for="ch" forName="Accent3" refType="h" fact="0.3864"/>
          <dgm:constr type="w" for="ch" forName="Accent3" refType="w" fact="0.0704"/>
          <dgm:constr type="h" for="ch" forName="Accent3" refType="h" fact="0.069"/>
          <dgm:constr type="l" for="ch" forName="Accent4" refType="w" fact="0.5931"/>
          <dgm:constr type="t" for="ch" forName="Accent4" refType="h" fact="0.9048"/>
          <dgm:constr type="w" for="ch" forName="Accent4" refType="w" fact="0.0972"/>
          <dgm:constr type="h" for="ch" forName="Accent4" refType="h" fact="0.0952"/>
          <dgm:constr type="l" for="ch" forName="Accent5" refType="w" fact="0.2883"/>
          <dgm:constr type="t" for="ch" forName="Accent5" refType="h" fact="0.1353"/>
          <dgm:constr type="w" for="ch" forName="Accent5" refType="w" fact="0.0704"/>
          <dgm:constr type="h" for="ch" forName="Accent5" refType="h" fact="0.069"/>
          <dgm:constr type="l" for="ch" forName="Accent6" refType="w" fact="0.0666"/>
          <dgm:constr type="t" for="ch" forName="Accent6" refType="h" fact="0.53"/>
          <dgm:constr type="w" for="ch" forName="Accent6" refType="w" fact="0.0704"/>
          <dgm:constr type="h" for="ch" forName="Accent6" refType="h" fact="0.069"/>
        </dgm:constrLst>
      </dgm:if>
      <dgm:if name="Name3" axis="ch ch" ptType="node node" func="cnt" op="equ" val="1">
        <dgm:alg type="composite">
          <dgm:param type="ar" val="1.2476"/>
        </dgm:alg>
        <dgm:constrLst>
          <dgm:constr type="primFontSz" for="des" ptType="node" op="equ" val="65"/>
          <dgm:constr type="l" for="ch" forName="Parent" refType="w" fact="0.2145"/>
          <dgm:constr type="t" for="ch" forName="Parent" refType="h" fact="0.039"/>
          <dgm:constr type="w" for="ch" forName="Parent" refType="w" fact="0.6861"/>
          <dgm:constr type="h" for="ch" forName="Parent" refType="h" fact="0.856"/>
          <dgm:constr type="l" for="ch" forName="Accent8" refType="w" fact="0.0262"/>
          <dgm:constr type="t" for="ch" forName="Accent8" refType="h" fact="0.6434"/>
          <dgm:constr type="w" for="ch" forName="Accent8" refType="w" fact="0.138"/>
          <dgm:constr type="h" for="ch" forName="Accent8" refType="h" fact="0.1721"/>
          <dgm:constr type="l" for="ch" forName="Accent1" refType="w" fact="0.6059"/>
          <dgm:constr type="t" for="ch" forName="Accent1" refType="h" fact="0"/>
          <dgm:constr type="w" for="ch" forName="Accent1" refType="w" fact="0.0763"/>
          <dgm:constr type="h" for="ch" forName="Accent1" refType="h" fact="0.0952"/>
          <dgm:constr type="l" for="ch" forName="Accent2" refType="w" fact="0.4253"/>
          <dgm:constr type="t" for="ch" forName="Accent2" refType="h" fact="0.8314"/>
          <dgm:constr type="w" for="ch" forName="Accent2" refType="w" fact="0.0553"/>
          <dgm:constr type="h" for="ch" forName="Accent2" refType="h" fact="0.069"/>
          <dgm:constr type="l" for="ch" forName="Accent3" refType="w" fact="0.9447"/>
          <dgm:constr type="t" for="ch" forName="Accent3" refType="h" fact="0.3864"/>
          <dgm:constr type="w" for="ch" forName="Accent3" refType="w" fact="0.0553"/>
          <dgm:constr type="h" for="ch" forName="Accent3" refType="h" fact="0.069"/>
          <dgm:constr type="l" for="ch" forName="Child1" refType="w" fact="0"/>
          <dgm:constr type="t" for="ch" forName="Child1" refType="h" fact="0.1935"/>
          <dgm:constr type="w" for="ch" forName="Child1" refType="w" fact="0.2789"/>
          <dgm:constr type="h" for="ch" forName="Child1" refType="h" fact="0.3479"/>
          <dgm:constr type="l" for="ch" forName="Accent4" refType="w" fact="0.6803"/>
          <dgm:constr type="t" for="ch" forName="Accent4" refType="h" fact="0.9048"/>
          <dgm:constr type="w" for="ch" forName="Accent4" refType="w" fact="0.0763"/>
          <dgm:constr type="h" for="ch" forName="Accent4" refType="h" fact="0.0952"/>
          <dgm:constr type="l" for="ch" forName="Accent7" refType="w" fact="0.5287"/>
          <dgm:constr type="t" for="ch" forName="Accent7" refType="h" fact="0.1383"/>
          <dgm:constr type="w" for="ch" forName="Accent7" refType="w" fact="0.0763"/>
          <dgm:constr type="h" for="ch" forName="Accent7" refType="h" fact="0.0952"/>
          <dgm:constr type="l" for="ch" forName="Accent5" refType="w" fact="0.4409"/>
          <dgm:constr type="t" for="ch" forName="Accent5" refType="h" fact="0.1353"/>
          <dgm:constr type="w" for="ch" forName="Accent5" refType="w" fact="0.0553"/>
          <dgm:constr type="h" for="ch" forName="Accent5" refType="h" fact="0.069"/>
          <dgm:constr type="l" for="ch" forName="Accent6" refType="w" fact="0.2668"/>
          <dgm:constr type="t" for="ch" forName="Accent6" refType="h" fact="0.53"/>
          <dgm:constr type="w" for="ch" forName="Accent6" refType="w" fact="0.0553"/>
          <dgm:constr type="h" for="ch" forName="Accent6" refType="h" fact="0.069"/>
        </dgm:constrLst>
      </dgm:if>
      <dgm:if name="Name4" axis="ch ch" ptType="node node" func="cnt" op="equ" val="2">
        <dgm:alg type="composite">
          <dgm:param type="ar" val="1.592"/>
        </dgm:alg>
        <dgm:constrLst>
          <dgm:constr type="primFontSz" for="des" ptType="node" op="equ" val="65"/>
          <dgm:constr type="l" for="ch" forName="Parent" refType="w" fact="0.1886"/>
          <dgm:constr type="t" for="ch" forName="Parent" refType="h" fact="0.039"/>
          <dgm:constr type="w" for="ch" forName="Parent" refType="w" fact="0.5377"/>
          <dgm:constr type="h" for="ch" forName="Parent" refType="h" fact="0.856"/>
          <dgm:constr type="l" for="ch" forName="Accent8" refType="w" fact="0.0411"/>
          <dgm:constr type="t" for="ch" forName="Accent8" refType="h" fact="0.6434"/>
          <dgm:constr type="w" for="ch" forName="Accent8" refType="w" fact="0.1081"/>
          <dgm:constr type="h" for="ch" forName="Accent8" refType="h" fact="0.1721"/>
          <dgm:constr type="l" for="ch" forName="Accent1" refType="w" fact="0.4954"/>
          <dgm:constr type="t" for="ch" forName="Accent1" refType="h" fact="0"/>
          <dgm:constr type="w" for="ch" forName="Accent1" refType="w" fact="0.0598"/>
          <dgm:constr type="h" for="ch" forName="Accent1" refType="h" fact="0.0952"/>
          <dgm:constr type="l" for="ch" forName="Accent2" refType="w" fact="0.3538"/>
          <dgm:constr type="t" for="ch" forName="Accent2" refType="h" fact="0.8314"/>
          <dgm:constr type="w" for="ch" forName="Accent2" refType="w" fact="0.0433"/>
          <dgm:constr type="h" for="ch" forName="Accent2" refType="h" fact="0.069"/>
          <dgm:constr type="l" for="ch" forName="Accent3" refType="w" fact="0.7609"/>
          <dgm:constr type="t" for="ch" forName="Accent3" refType="h" fact="0.3864"/>
          <dgm:constr type="w" for="ch" forName="Accent3" refType="w" fact="0.0433"/>
          <dgm:constr type="h" for="ch" forName="Accent3" refType="h" fact="0.069"/>
          <dgm:constr type="l" for="ch" forName="Accent9" refType="w" fact="0.6839"/>
          <dgm:constr type="t" for="ch" forName="Accent9" refType="h" fact="0.27"/>
          <dgm:constr type="w" for="ch" forName="Accent9" refType="w" fact="0.0598"/>
          <dgm:constr type="h" for="ch" forName="Accent9" refType="h" fact="0.0952"/>
          <dgm:constr type="l" for="ch" forName="Child1" refType="w" fact="0.0206"/>
          <dgm:constr type="t" for="ch" forName="Child1" refType="h" fact="0.1935"/>
          <dgm:constr type="w" for="ch" forName="Child1" refType="w" fact="0.2186"/>
          <dgm:constr type="h" for="ch" forName="Child1" refType="h" fact="0.3479"/>
          <dgm:constr type="l" for="ch" forName="Child2" refType="w" fact="0.7814"/>
          <dgm:constr type="t" for="ch" forName="Child2" refType="h" fact="0.0298"/>
          <dgm:constr type="w" for="ch" forName="Child2" refType="w" fact="0.2186"/>
          <dgm:constr type="h" for="ch" forName="Child2" refType="h" fact="0.3479"/>
          <dgm:constr type="l" for="ch" forName="Accent10" refType="w" fact="0"/>
          <dgm:constr type="t" for="ch" forName="Accent10" refType="h" fact="0.8482"/>
          <dgm:constr type="w" for="ch" forName="Accent10" refType="w" fact="0.0433"/>
          <dgm:constr type="h" for="ch" forName="Accent10" refType="h" fact="0.069"/>
          <dgm:constr type="l" for="ch" forName="Accent11" refType="w" fact="0.4318"/>
          <dgm:constr type="t" for="ch" forName="Accent11" refType="h" fact="0.75"/>
          <dgm:constr type="w" for="ch" forName="Accent11" refType="w" fact="0.0433"/>
          <dgm:constr type="h" for="ch" forName="Accent11" refType="h" fact="0.069"/>
          <dgm:constr type="l" for="ch" forName="Accent7" refType="w" fact="0.4349"/>
          <dgm:constr type="t" for="ch" forName="Accent7" refType="h" fact="0.1383"/>
          <dgm:constr type="w" for="ch" forName="Accent7" refType="w" fact="0.0598"/>
          <dgm:constr type="h" for="ch" forName="Accent7" refType="h" fact="0.0952"/>
          <dgm:constr type="l" for="ch" forName="Accent5" refType="w" fact="0.3661"/>
          <dgm:constr type="t" for="ch" forName="Accent5" refType="h" fact="0.1353"/>
          <dgm:constr type="w" for="ch" forName="Accent5" refType="w" fact="0.0433"/>
          <dgm:constr type="h" for="ch" forName="Accent5" refType="h" fact="0.069"/>
          <dgm:constr type="l" for="ch" forName="Accent6" refType="w" fact="0.2296"/>
          <dgm:constr type="t" for="ch" forName="Accent6" refType="h" fact="0.53"/>
          <dgm:constr type="w" for="ch" forName="Accent6" refType="w" fact="0.0433"/>
          <dgm:constr type="h" for="ch" forName="Accent6" refType="h" fact="0.069"/>
          <dgm:constr type="l" for="ch" forName="Accent4" refType="w" fact="0.5537"/>
          <dgm:constr type="t" for="ch" forName="Accent4" refType="h" fact="0.9048"/>
          <dgm:constr type="w" for="ch" forName="Accent4" refType="w" fact="0.0598"/>
          <dgm:constr type="h" for="ch" forName="Accent4" refType="h" fact="0.0952"/>
        </dgm:constrLst>
      </dgm:if>
      <dgm:if name="Name5" axis="ch ch" ptType="node node" func="cnt" op="equ" val="3">
        <dgm:alg type="composite">
          <dgm:param type="ar" val="1.755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9"/>
          <dgm:constr type="w" for="ch" forName="Parent" refType="w" fact="0.4875"/>
          <dgm:constr type="h" for="ch" forName="Parent" refType="h" fact="0.856"/>
          <dgm:constr type="l" for="ch" forName="Accent8" refType="w" fact="0.0373"/>
          <dgm:constr type="t" for="ch" forName="Accent8" refType="h" fact="0.6434"/>
          <dgm:constr type="w" for="ch" forName="Accent8" refType="w" fact="0.098"/>
          <dgm:constr type="h" for="ch" forName="Accent8" refType="h" fact="0.1721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952"/>
          <dgm:constr type="l" for="ch" forName="Accent2" refType="w" fact="0.3209"/>
          <dgm:constr type="t" for="ch" forName="Accent2" refType="h" fact="0.8314"/>
          <dgm:constr type="w" for="ch" forName="Accent2" refType="w" fact="0.0393"/>
          <dgm:constr type="h" for="ch" forName="Accent2" refType="h" fact="0.069"/>
          <dgm:constr type="l" for="ch" forName="Accent3" refType="w" fact="0.6899"/>
          <dgm:constr type="t" for="ch" forName="Accent3" refType="h" fact="0.3864"/>
          <dgm:constr type="w" for="ch" forName="Accent3" refType="w" fact="0.0393"/>
          <dgm:constr type="h" for="ch" forName="Accent3" refType="h" fact="0.069"/>
          <dgm:constr type="l" for="ch" forName="Accent9" refType="w" fact="0.6201"/>
          <dgm:constr type="t" for="ch" forName="Accent9" refType="h" fact="0.27"/>
          <dgm:constr type="w" for="ch" forName="Accent9" refType="w" fact="0.0542"/>
          <dgm:constr type="h" for="ch" forName="Accent9" refType="h" fact="0.0952"/>
          <dgm:constr type="l" for="ch" forName="Child1" refType="w" fact="0.0186"/>
          <dgm:constr type="t" for="ch" forName="Child1" refType="h" fact="0.1935"/>
          <dgm:constr type="w" for="ch" forName="Child1" refType="w" fact="0.1982"/>
          <dgm:constr type="h" for="ch" forName="Child1" refType="h" fact="0.3479"/>
          <dgm:constr type="l" for="ch" forName="Child2" refType="w" fact="0.7086"/>
          <dgm:constr type="t" for="ch" forName="Child2" refType="h" fact="0.0298"/>
          <dgm:constr type="w" for="ch" forName="Child2" refType="w" fact="0.1982"/>
          <dgm:constr type="h" for="ch" forName="Child2" refType="h" fact="0.3479"/>
          <dgm:constr type="l" for="ch" forName="Child3" refType="w" fact="0.8018"/>
          <dgm:constr type="t" for="ch" forName="Child3" refType="h" fact="0.6312"/>
          <dgm:constr type="w" for="ch" forName="Child3" refType="w" fact="0.1982"/>
          <dgm:constr type="h" for="ch" forName="Child3" refType="h" fact="0.3479"/>
          <dgm:constr type="l" for="ch" forName="Accent12" refType="w" fact="0.7459"/>
          <dgm:constr type="t" for="ch" forName="Accent12" refType="h" fact="0.619"/>
          <dgm:constr type="w" for="ch" forName="Accent12" refType="w" fact="0.0393"/>
          <dgm:constr type="h" for="ch" forName="Accent12" refType="h" fact="0.069"/>
          <dgm:constr type="l" for="ch" forName="Accent4" refType="w" fact="0.5021"/>
          <dgm:constr type="t" for="ch" forName="Accent4" refType="h" fact="0.9048"/>
          <dgm:constr type="w" for="ch" forName="Accent4" refType="w" fact="0.0542"/>
          <dgm:constr type="h" for="ch" forName="Accent4" refType="h" fact="0.0952"/>
          <dgm:constr type="l" for="ch" forName="Accent10" refType="w" fact="0"/>
          <dgm:constr type="t" for="ch" forName="Accent10" refType="h" fact="0.8482"/>
          <dgm:constr type="w" for="ch" forName="Accent10" refType="w" fact="0.0393"/>
          <dgm:constr type="h" for="ch" forName="Accent10" refType="h" fact="0.069"/>
          <dgm:constr type="l" for="ch" forName="Accent11" refType="w" fact="0.3916"/>
          <dgm:constr type="t" for="ch" forName="Accent11" refType="h" fact="0.75"/>
          <dgm:constr type="w" for="ch" forName="Accent11" refType="w" fact="0.0393"/>
          <dgm:constr type="h" for="ch" forName="Accent11" refType="h" fact="0.069"/>
          <dgm:constr type="l" for="ch" forName="Accent7" refType="w" fact="0.3944"/>
          <dgm:constr type="t" for="ch" forName="Accent7" refType="h" fact="0.1383"/>
          <dgm:constr type="w" for="ch" forName="Accent7" refType="w" fact="0.0542"/>
          <dgm:constr type="h" for="ch" forName="Accent7" refType="h" fact="0.0952"/>
          <dgm:constr type="l" for="ch" forName="Accent5" refType="w" fact="0.3319"/>
          <dgm:constr type="t" for="ch" forName="Accent5" refType="h" fact="0.1353"/>
          <dgm:constr type="w" for="ch" forName="Accent5" refType="w" fact="0.0393"/>
          <dgm:constr type="h" for="ch" forName="Accent5" refType="h" fact="0.069"/>
          <dgm:constr type="l" for="ch" forName="Accent6" refType="w" fact="0.2082"/>
          <dgm:constr type="t" for="ch" forName="Accent6" refType="h" fact="0.53"/>
          <dgm:constr type="w" for="ch" forName="Accent6" refType="w" fact="0.0393"/>
          <dgm:constr type="h" for="ch" forName="Accent6" refType="h" fact="0.069"/>
        </dgm:constrLst>
      </dgm:if>
      <dgm:if name="Name6" axis="ch ch" ptType="node node" func="cnt" op="equ" val="4">
        <dgm:alg type="composite">
          <dgm:param type="ar" val="1.3749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06"/>
          <dgm:constr type="w" for="ch" forName="Parent" refType="w" fact="0.4875"/>
          <dgm:constr type="h" for="ch" forName="Parent" refType="h" fact="0.6703"/>
          <dgm:constr type="l" for="ch" forName="Accent8" refType="w" fact="0.0373"/>
          <dgm:constr type="t" for="ch" forName="Accent8" refType="h" fact="0.5038"/>
          <dgm:constr type="w" for="ch" forName="Accent8" refType="w" fact="0.098"/>
          <dgm:constr type="h" for="ch" forName="Accent8" refType="h" fact="0.1348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746"/>
          <dgm:constr type="l" for="ch" forName="Accent2" refType="w" fact="0.3209"/>
          <dgm:constr type="t" for="ch" forName="Accent2" refType="h" fact="0.6511"/>
          <dgm:constr type="w" for="ch" forName="Accent2" refType="w" fact="0.0393"/>
          <dgm:constr type="h" for="ch" forName="Accent2" refType="h" fact="0.054"/>
          <dgm:constr type="l" for="ch" forName="Accent3" refType="w" fact="0.6899"/>
          <dgm:constr type="t" for="ch" forName="Accent3" refType="h" fact="0.3026"/>
          <dgm:constr type="w" for="ch" forName="Accent3" refType="w" fact="0.0393"/>
          <dgm:constr type="h" for="ch" forName="Accent3" refType="h" fact="0.054"/>
          <dgm:constr type="l" for="ch" forName="Accent9" refType="w" fact="0.6201"/>
          <dgm:constr type="t" for="ch" forName="Accent9" refType="h" fact="0.2115"/>
          <dgm:constr type="w" for="ch" forName="Accent9" refType="w" fact="0.0542"/>
          <dgm:constr type="h" for="ch" forName="Accent9" refType="h" fact="0.0746"/>
          <dgm:constr type="l" for="ch" forName="Child1" refType="w" fact="0.0186"/>
          <dgm:constr type="t" for="ch" forName="Child1" refType="h" fact="0.1515"/>
          <dgm:constr type="w" for="ch" forName="Child1" refType="w" fact="0.1982"/>
          <dgm:constr type="h" for="ch" forName="Child1" refType="h" fact="0.2725"/>
          <dgm:constr type="l" for="ch" forName="Child2" refType="w" fact="0.7086"/>
          <dgm:constr type="t" for="ch" forName="Child2" refType="h" fact="0.0233"/>
          <dgm:constr type="w" for="ch" forName="Child2" refType="w" fact="0.1982"/>
          <dgm:constr type="h" for="ch" forName="Child2" refType="h" fact="0.2725"/>
          <dgm:constr type="l" for="ch" forName="Child3" refType="w" fact="0.8018"/>
          <dgm:constr type="t" for="ch" forName="Child3" refType="h" fact="0.4943"/>
          <dgm:constr type="w" for="ch" forName="Child3" refType="w" fact="0.1982"/>
          <dgm:constr type="h" for="ch" forName="Child3" refType="h" fact="0.2725"/>
          <dgm:constr type="l" for="ch" forName="Accent12" refType="w" fact="0.7459"/>
          <dgm:constr type="t" for="ch" forName="Accent12" refType="h" fact="0.4848"/>
          <dgm:constr type="w" for="ch" forName="Accent12" refType="w" fact="0.0393"/>
          <dgm:constr type="h" for="ch" forName="Accent12" refType="h" fact="0.054"/>
          <dgm:constr type="l" for="ch" forName="Accent4" refType="w" fact="0.5021"/>
          <dgm:constr type="t" for="ch" forName="Accent4" refType="h" fact="0.7085"/>
          <dgm:constr type="w" for="ch" forName="Accent4" refType="w" fact="0.0542"/>
          <dgm:constr type="h" for="ch" forName="Accent4" refType="h" fact="0.0746"/>
          <dgm:constr type="l" for="ch" forName="Accent10" refType="w" fact="0"/>
          <dgm:constr type="t" for="ch" forName="Accent10" refType="h" fact="0.6642"/>
          <dgm:constr type="w" for="ch" forName="Accent10" refType="w" fact="0.0393"/>
          <dgm:constr type="h" for="ch" forName="Accent10" refType="h" fact="0.054"/>
          <dgm:constr type="l" for="ch" forName="Accent11" refType="w" fact="0.3916"/>
          <dgm:constr type="t" for="ch" forName="Accent11" refType="h" fact="0.5873"/>
          <dgm:constr type="w" for="ch" forName="Accent11" refType="w" fact="0.0393"/>
          <dgm:constr type="h" for="ch" forName="Accent11" refType="h" fact="0.054"/>
          <dgm:constr type="l" for="ch" forName="Accent7" refType="w" fact="0.3944"/>
          <dgm:constr type="t" for="ch" forName="Accent7" refType="h" fact="0.1083"/>
          <dgm:constr type="w" for="ch" forName="Accent7" refType="w" fact="0.0542"/>
          <dgm:constr type="h" for="ch" forName="Accent7" refType="h" fact="0.0746"/>
          <dgm:constr type="l" for="ch" forName="Accent5" refType="w" fact="0.3319"/>
          <dgm:constr type="t" for="ch" forName="Accent5" refType="h" fact="0.1059"/>
          <dgm:constr type="w" for="ch" forName="Accent5" refType="w" fact="0.0393"/>
          <dgm:constr type="h" for="ch" forName="Accent5" refType="h" fact="0.054"/>
          <dgm:constr type="l" for="ch" forName="Accent6" refType="w" fact="0.2082"/>
          <dgm:constr type="t" for="ch" forName="Accent6" refType="h" fact="0.4151"/>
          <dgm:constr type="w" for="ch" forName="Accent6" refType="w" fact="0.0393"/>
          <dgm:constr type="h" for="ch" forName="Accent6" refType="h" fact="0.054"/>
          <dgm:constr type="l" for="ch" forName="Child4" refType="w" fact="0.2329"/>
          <dgm:constr type="t" for="ch" forName="Child4" refType="h" fact="0.7275"/>
          <dgm:constr type="w" for="ch" forName="Child4" refType="w" fact="0.1982"/>
          <dgm:constr type="h" for="ch" forName="Child4" refType="h" fact="0.2725"/>
          <dgm:constr type="l" for="ch" forName="Accent13" refType="w" fact="0.4099"/>
          <dgm:constr type="t" for="ch" forName="Accent13" refType="h" fact="0.7183"/>
          <dgm:constr type="w" for="ch" forName="Accent13" refType="w" fact="0.0393"/>
          <dgm:constr type="h" for="ch" forName="Accent13" refType="h" fact="0.054"/>
        </dgm:constrLst>
      </dgm:if>
      <dgm:else name="Name7">
        <dgm:alg type="composite">
          <dgm:param type="ar" val="1.147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1907"/>
          <dgm:constr type="w" for="ch" forName="Parent" refType="w" fact="0.4875"/>
          <dgm:constr type="h" for="ch" forName="Parent" refType="h" fact="0.5596"/>
          <dgm:constr type="l" for="ch" forName="Accent8" refType="w" fact="0.0373"/>
          <dgm:constr type="t" for="ch" forName="Accent8" refType="h" fact="0.5858"/>
          <dgm:constr type="w" for="ch" forName="Accent8" refType="w" fact="0.098"/>
          <dgm:constr type="h" for="ch" forName="Accent8" refType="h" fact="0.1125"/>
          <dgm:constr type="l" for="ch" forName="Accent1" refType="w" fact="0.4492"/>
          <dgm:constr type="t" for="ch" forName="Accent1" refType="h" fact="0.1652"/>
          <dgm:constr type="w" for="ch" forName="Accent1" refType="w" fact="0.0542"/>
          <dgm:constr type="h" for="ch" forName="Accent1" refType="h" fact="0.0623"/>
          <dgm:constr type="l" for="ch" forName="Accent2" refType="w" fact="0.3209"/>
          <dgm:constr type="t" for="ch" forName="Accent2" refType="h" fact="0.7087"/>
          <dgm:constr type="w" for="ch" forName="Accent2" refType="w" fact="0.0393"/>
          <dgm:constr type="h" for="ch" forName="Accent2" refType="h" fact="0.0451"/>
          <dgm:constr type="l" for="ch" forName="Accent3" refType="w" fact="0.6899"/>
          <dgm:constr type="t" for="ch" forName="Accent3" refType="h" fact="0.4178"/>
          <dgm:constr type="w" for="ch" forName="Accent3" refType="w" fact="0.0393"/>
          <dgm:constr type="h" for="ch" forName="Accent3" refType="h" fact="0.0451"/>
          <dgm:constr type="l" for="ch" forName="Accent9" refType="w" fact="0.6201"/>
          <dgm:constr type="t" for="ch" forName="Accent9" refType="h" fact="0.3417"/>
          <dgm:constr type="w" for="ch" forName="Accent9" refType="w" fact="0.0542"/>
          <dgm:constr type="h" for="ch" forName="Accent9" refType="h" fact="0.0623"/>
          <dgm:constr type="l" for="ch" forName="Child1" refType="w" fact="0.0186"/>
          <dgm:constr type="t" for="ch" forName="Child1" refType="h" fact="0.2917"/>
          <dgm:constr type="w" for="ch" forName="Child1" refType="w" fact="0.1982"/>
          <dgm:constr type="h" for="ch" forName="Child1" refType="h" fact="0.2275"/>
          <dgm:constr type="l" for="ch" forName="Child2" refType="w" fact="0.7086"/>
          <dgm:constr type="t" for="ch" forName="Child2" refType="h" fact="0.1847"/>
          <dgm:constr type="w" for="ch" forName="Child2" refType="w" fact="0.1982"/>
          <dgm:constr type="h" for="ch" forName="Child2" refType="h" fact="0.2275"/>
          <dgm:constr type="l" for="ch" forName="Child3" refType="w" fact="0.8018"/>
          <dgm:constr type="t" for="ch" forName="Child3" refType="h" fact="0.5778"/>
          <dgm:constr type="w" for="ch" forName="Child3" refType="w" fact="0.1982"/>
          <dgm:constr type="h" for="ch" forName="Child3" refType="h" fact="0.2275"/>
          <dgm:constr type="l" for="ch" forName="Accent12" refType="w" fact="0.7459"/>
          <dgm:constr type="t" for="ch" forName="Accent12" refType="h" fact="0.5699"/>
          <dgm:constr type="w" for="ch" forName="Accent12" refType="w" fact="0.0393"/>
          <dgm:constr type="h" for="ch" forName="Accent12" refType="h" fact="0.0451"/>
          <dgm:constr type="l" for="ch" forName="Accent4" refType="w" fact="0.5021"/>
          <dgm:constr type="t" for="ch" forName="Accent4" refType="h" fact="0.7567"/>
          <dgm:constr type="w" for="ch" forName="Accent4" refType="w" fact="0.0542"/>
          <dgm:constr type="h" for="ch" forName="Accent4" refType="h" fact="0.0623"/>
          <dgm:constr type="l" for="ch" forName="Accent10" refType="w" fact="0"/>
          <dgm:constr type="t" for="ch" forName="Accent10" refType="h" fact="0.7197"/>
          <dgm:constr type="w" for="ch" forName="Accent10" refType="w" fact="0.0393"/>
          <dgm:constr type="h" for="ch" forName="Accent10" refType="h" fact="0.0451"/>
          <dgm:constr type="l" for="ch" forName="Accent11" refType="w" fact="0.3916"/>
          <dgm:constr type="t" for="ch" forName="Accent11" refType="h" fact="0.6555"/>
          <dgm:constr type="w" for="ch" forName="Accent11" refType="w" fact="0.0393"/>
          <dgm:constr type="h" for="ch" forName="Accent11" refType="h" fact="0.0451"/>
          <dgm:constr type="l" for="ch" forName="Accent7" refType="w" fact="0.3944"/>
          <dgm:constr type="t" for="ch" forName="Accent7" refType="h" fact="0.2556"/>
          <dgm:constr type="w" for="ch" forName="Accent7" refType="w" fact="0.0542"/>
          <dgm:constr type="h" for="ch" forName="Accent7" refType="h" fact="0.0623"/>
          <dgm:constr type="l" for="ch" forName="Accent5" refType="w" fact="0.3319"/>
          <dgm:constr type="t" for="ch" forName="Accent5" refType="h" fact="0.2536"/>
          <dgm:constr type="w" for="ch" forName="Accent5" refType="w" fact="0.0393"/>
          <dgm:constr type="h" for="ch" forName="Accent5" refType="h" fact="0.0451"/>
          <dgm:constr type="l" for="ch" forName="Accent6" refType="w" fact="0.2082"/>
          <dgm:constr type="t" for="ch" forName="Accent6" refType="h" fact="0.5117"/>
          <dgm:constr type="w" for="ch" forName="Accent6" refType="w" fact="0.0393"/>
          <dgm:constr type="h" for="ch" forName="Accent6" refType="h" fact="0.0451"/>
          <dgm:constr type="l" for="ch" forName="Child5" refType="w" fact="0.4219"/>
          <dgm:constr type="t" for="ch" forName="Child5" refType="h" fact="0"/>
          <dgm:constr type="w" for="ch" forName="Child5" refType="w" fact="0.1982"/>
          <dgm:constr type="h" for="ch" forName="Child5" refType="h" fact="0.2275"/>
          <dgm:constr type="l" for="ch" forName="Child4" refType="w" fact="0.2329"/>
          <dgm:constr type="t" for="ch" forName="Child4" refType="h" fact="0.7725"/>
          <dgm:constr type="w" for="ch" forName="Child4" refType="w" fact="0.1982"/>
          <dgm:constr type="h" for="ch" forName="Child4" refType="h" fact="0.2275"/>
          <dgm:constr type="l" for="ch" forName="Accent15" refType="w" fact="0.1775"/>
          <dgm:constr type="t" for="ch" forName="Accent15" refType="h" fact="0.2466"/>
          <dgm:constr type="w" for="ch" forName="Accent15" refType="w" fact="0.0393"/>
          <dgm:constr type="h" for="ch" forName="Accent15" refType="h" fact="0.0451"/>
          <dgm:constr type="l" for="ch" forName="Accent16" refType="w" fact="0.6351"/>
          <dgm:constr type="t" for="ch" forName="Accent16" refType="h" fact="0.056"/>
          <dgm:constr type="w" for="ch" forName="Accent16" refType="w" fact="0.0393"/>
          <dgm:constr type="h" for="ch" forName="Accent16" refType="h" fact="0.0451"/>
          <dgm:constr type="l" for="ch" forName="Accent13" refType="w" fact="0.4099"/>
          <dgm:constr type="t" for="ch" forName="Accent13" refType="h" fact="0.7648"/>
          <dgm:constr type="w" for="ch" forName="Accent13" refType="w" fact="0.0393"/>
          <dgm:constr type="h" for="ch" forName="Accent13" refType="h" fact="0.0451"/>
        </dgm:constrLst>
      </dgm:else>
    </dgm:choose>
    <dgm:forEach name="wrapper" axis="self" ptType="parTrans">
      <dgm:forEach name="accentRepeat1" axis="self">
        <dgm:layoutNode name="AccentHold1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2" axis="self">
        <dgm:layoutNode name="AccentHold2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3" axis="self">
        <dgm:layoutNode name="AccentHold3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forEach>
    <dgm:forEach name="Name8" axis="ch" ptType="node" cnt="1">
      <dgm:layoutNode name="Parent" styleLbl="node0">
        <dgm:varLst>
          <dgm:chMax val="5"/>
          <dgm:chPref val="5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choose name="Name9">
        <dgm:if name="Name10" axis="ch" ptType="node" func="cnt" op="lte" val="4">
          <dgm:layoutNode name="Accent1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</dgm:layoutNode>
        </dgm:if>
        <dgm:else name="Name11"/>
      </dgm:choose>
      <dgm:layoutNode name="Accent2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3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4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5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6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</dgm:forEach>
    <dgm:forEach name="Name12" axis="ch ch" ptType="node node" st="1 1" cnt="1 1">
      <dgm:layoutNode name="Child1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3" ref="accentRepeat1"/>
      </dgm:layoutNode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14" ref="accentRepeat2"/>
      </dgm:layoutNode>
    </dgm:forEach>
    <dgm:forEach name="Name15" axis="ch ch" ptType="node node" st="1 2" cnt="1 1">
      <dgm:layoutNode name="Child2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1"/>
      </dgm:layoutNode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17" ref="accentRepeat2"/>
      </dgm:layoutNode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18" ref="accentRepeat3"/>
      </dgm:layoutNode>
    </dgm:forEach>
    <dgm:forEach name="Name19" axis="ch ch" ptType="node node" st="1 3" cnt="1 1">
      <dgm:layoutNode name="Child3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2">
        <dgm:alg type="sp"/>
        <dgm:shape xmlns:r="http://schemas.openxmlformats.org/officeDocument/2006/relationships" r:blip="">
          <dgm:adjLst/>
        </dgm:shape>
        <dgm:presOf/>
        <dgm:constrLst/>
        <dgm:forEach name="Name20" ref="accentRepeat1"/>
      </dgm:layoutNode>
    </dgm:forEach>
    <dgm:forEach name="Name21" axis="ch ch" ptType="node node" st="1 4" cnt="1 1">
      <dgm:layoutNode name="Child4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3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1"/>
      </dgm:layoutNode>
    </dgm:forEach>
    <dgm:forEach name="Name23" axis="ch ch" ptType="node node" st="1 5" cnt="1 1">
      <dgm:layoutNode name="Child5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5">
        <dgm:alg type="sp"/>
        <dgm:shape xmlns:r="http://schemas.openxmlformats.org/officeDocument/2006/relationships" r:blip="">
          <dgm:adjLst/>
        </dgm:shape>
        <dgm:presOf/>
        <dgm:constrLst/>
        <dgm:forEach name="Name24" ref="accentRepeat2"/>
      </dgm:layoutNode>
      <dgm:layoutNode name="Accent16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3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DAF7B9-1C1B-4A38-B7E4-22609C006636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39838"/>
            <a:ext cx="5959475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8723"/>
            <a:ext cx="543814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31599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31599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7F4427-B712-4BC8-8B73-21500D5E6C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981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54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32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2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EA824A-ECAA-4660-A371-1DD77E95C13F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4950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F4427-B712-4BC8-8B73-21500D5E6CAD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49013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40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46063" algn="l"/>
                <a:tab pos="893709" algn="l"/>
                <a:tab pos="1341354" algn="l"/>
                <a:tab pos="1788999" algn="l"/>
                <a:tab pos="2236644" algn="l"/>
                <a:tab pos="2684290" algn="l"/>
                <a:tab pos="3131934" algn="l"/>
                <a:tab pos="3579580" algn="l"/>
                <a:tab pos="4027225" algn="l"/>
                <a:tab pos="4474870" algn="l"/>
                <a:tab pos="4922515" algn="l"/>
                <a:tab pos="5370161" algn="l"/>
                <a:tab pos="5817805" algn="l"/>
                <a:tab pos="6265451" algn="l"/>
                <a:tab pos="6713096" algn="l"/>
                <a:tab pos="7160741" algn="l"/>
                <a:tab pos="7608386" algn="l"/>
                <a:tab pos="8056032" algn="l"/>
                <a:tab pos="8503676" algn="l"/>
                <a:tab pos="8951322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 eaLnBrk="0" hangingPunct="0">
              <a:tabLst>
                <a:tab pos="0" algn="l"/>
                <a:tab pos="446063" algn="l"/>
                <a:tab pos="893709" algn="l"/>
                <a:tab pos="1341354" algn="l"/>
                <a:tab pos="1788999" algn="l"/>
                <a:tab pos="2236644" algn="l"/>
                <a:tab pos="2684290" algn="l"/>
                <a:tab pos="3131934" algn="l"/>
                <a:tab pos="3579580" algn="l"/>
                <a:tab pos="4027225" algn="l"/>
                <a:tab pos="4474870" algn="l"/>
                <a:tab pos="4922515" algn="l"/>
                <a:tab pos="5370161" algn="l"/>
                <a:tab pos="5817805" algn="l"/>
                <a:tab pos="6265451" algn="l"/>
                <a:tab pos="6713096" algn="l"/>
                <a:tab pos="7160741" algn="l"/>
                <a:tab pos="7608386" algn="l"/>
                <a:tab pos="8056032" algn="l"/>
                <a:tab pos="8503676" algn="l"/>
                <a:tab pos="8951322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 eaLnBrk="0" hangingPunct="0">
              <a:tabLst>
                <a:tab pos="0" algn="l"/>
                <a:tab pos="446063" algn="l"/>
                <a:tab pos="893709" algn="l"/>
                <a:tab pos="1341354" algn="l"/>
                <a:tab pos="1788999" algn="l"/>
                <a:tab pos="2236644" algn="l"/>
                <a:tab pos="2684290" algn="l"/>
                <a:tab pos="3131934" algn="l"/>
                <a:tab pos="3579580" algn="l"/>
                <a:tab pos="4027225" algn="l"/>
                <a:tab pos="4474870" algn="l"/>
                <a:tab pos="4922515" algn="l"/>
                <a:tab pos="5370161" algn="l"/>
                <a:tab pos="5817805" algn="l"/>
                <a:tab pos="6265451" algn="l"/>
                <a:tab pos="6713096" algn="l"/>
                <a:tab pos="7160741" algn="l"/>
                <a:tab pos="7608386" algn="l"/>
                <a:tab pos="8056032" algn="l"/>
                <a:tab pos="8503676" algn="l"/>
                <a:tab pos="8951322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 eaLnBrk="0" hangingPunct="0">
              <a:tabLst>
                <a:tab pos="0" algn="l"/>
                <a:tab pos="446063" algn="l"/>
                <a:tab pos="893709" algn="l"/>
                <a:tab pos="1341354" algn="l"/>
                <a:tab pos="1788999" algn="l"/>
                <a:tab pos="2236644" algn="l"/>
                <a:tab pos="2684290" algn="l"/>
                <a:tab pos="3131934" algn="l"/>
                <a:tab pos="3579580" algn="l"/>
                <a:tab pos="4027225" algn="l"/>
                <a:tab pos="4474870" algn="l"/>
                <a:tab pos="4922515" algn="l"/>
                <a:tab pos="5370161" algn="l"/>
                <a:tab pos="5817805" algn="l"/>
                <a:tab pos="6265451" algn="l"/>
                <a:tab pos="6713096" algn="l"/>
                <a:tab pos="7160741" algn="l"/>
                <a:tab pos="7608386" algn="l"/>
                <a:tab pos="8056032" algn="l"/>
                <a:tab pos="8503676" algn="l"/>
                <a:tab pos="8951322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 eaLnBrk="0" hangingPunct="0">
              <a:tabLst>
                <a:tab pos="0" algn="l"/>
                <a:tab pos="446063" algn="l"/>
                <a:tab pos="893709" algn="l"/>
                <a:tab pos="1341354" algn="l"/>
                <a:tab pos="1788999" algn="l"/>
                <a:tab pos="2236644" algn="l"/>
                <a:tab pos="2684290" algn="l"/>
                <a:tab pos="3131934" algn="l"/>
                <a:tab pos="3579580" algn="l"/>
                <a:tab pos="4027225" algn="l"/>
                <a:tab pos="4474870" algn="l"/>
                <a:tab pos="4922515" algn="l"/>
                <a:tab pos="5370161" algn="l"/>
                <a:tab pos="5817805" algn="l"/>
                <a:tab pos="6265451" algn="l"/>
                <a:tab pos="6713096" algn="l"/>
                <a:tab pos="7160741" algn="l"/>
                <a:tab pos="7608386" algn="l"/>
                <a:tab pos="8056032" algn="l"/>
                <a:tab pos="8503676" algn="l"/>
                <a:tab pos="8951322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05547" indent="-227777" defTabSz="447646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6063" algn="l"/>
                <a:tab pos="893709" algn="l"/>
                <a:tab pos="1341354" algn="l"/>
                <a:tab pos="1788999" algn="l"/>
                <a:tab pos="2236644" algn="l"/>
                <a:tab pos="2684290" algn="l"/>
                <a:tab pos="3131934" algn="l"/>
                <a:tab pos="3579580" algn="l"/>
                <a:tab pos="4027225" algn="l"/>
                <a:tab pos="4474870" algn="l"/>
                <a:tab pos="4922515" algn="l"/>
                <a:tab pos="5370161" algn="l"/>
                <a:tab pos="5817805" algn="l"/>
                <a:tab pos="6265451" algn="l"/>
                <a:tab pos="6713096" algn="l"/>
                <a:tab pos="7160741" algn="l"/>
                <a:tab pos="7608386" algn="l"/>
                <a:tab pos="8056032" algn="l"/>
                <a:tab pos="8503676" algn="l"/>
                <a:tab pos="8951322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61102" indent="-227777" defTabSz="447646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6063" algn="l"/>
                <a:tab pos="893709" algn="l"/>
                <a:tab pos="1341354" algn="l"/>
                <a:tab pos="1788999" algn="l"/>
                <a:tab pos="2236644" algn="l"/>
                <a:tab pos="2684290" algn="l"/>
                <a:tab pos="3131934" algn="l"/>
                <a:tab pos="3579580" algn="l"/>
                <a:tab pos="4027225" algn="l"/>
                <a:tab pos="4474870" algn="l"/>
                <a:tab pos="4922515" algn="l"/>
                <a:tab pos="5370161" algn="l"/>
                <a:tab pos="5817805" algn="l"/>
                <a:tab pos="6265451" algn="l"/>
                <a:tab pos="6713096" algn="l"/>
                <a:tab pos="7160741" algn="l"/>
                <a:tab pos="7608386" algn="l"/>
                <a:tab pos="8056032" algn="l"/>
                <a:tab pos="8503676" algn="l"/>
                <a:tab pos="8951322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16656" indent="-227777" defTabSz="447646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6063" algn="l"/>
                <a:tab pos="893709" algn="l"/>
                <a:tab pos="1341354" algn="l"/>
                <a:tab pos="1788999" algn="l"/>
                <a:tab pos="2236644" algn="l"/>
                <a:tab pos="2684290" algn="l"/>
                <a:tab pos="3131934" algn="l"/>
                <a:tab pos="3579580" algn="l"/>
                <a:tab pos="4027225" algn="l"/>
                <a:tab pos="4474870" algn="l"/>
                <a:tab pos="4922515" algn="l"/>
                <a:tab pos="5370161" algn="l"/>
                <a:tab pos="5817805" algn="l"/>
                <a:tab pos="6265451" algn="l"/>
                <a:tab pos="6713096" algn="l"/>
                <a:tab pos="7160741" algn="l"/>
                <a:tab pos="7608386" algn="l"/>
                <a:tab pos="8056032" algn="l"/>
                <a:tab pos="8503676" algn="l"/>
                <a:tab pos="8951322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72210" indent="-227777" defTabSz="447646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6063" algn="l"/>
                <a:tab pos="893709" algn="l"/>
                <a:tab pos="1341354" algn="l"/>
                <a:tab pos="1788999" algn="l"/>
                <a:tab pos="2236644" algn="l"/>
                <a:tab pos="2684290" algn="l"/>
                <a:tab pos="3131934" algn="l"/>
                <a:tab pos="3579580" algn="l"/>
                <a:tab pos="4027225" algn="l"/>
                <a:tab pos="4474870" algn="l"/>
                <a:tab pos="4922515" algn="l"/>
                <a:tab pos="5370161" algn="l"/>
                <a:tab pos="5817805" algn="l"/>
                <a:tab pos="6265451" algn="l"/>
                <a:tab pos="6713096" algn="l"/>
                <a:tab pos="7160741" algn="l"/>
                <a:tab pos="7608386" algn="l"/>
                <a:tab pos="8056032" algn="l"/>
                <a:tab pos="8503676" algn="l"/>
                <a:tab pos="8951322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eaLnBrk="1" hangingPunct="1"/>
            <a:fld id="{F7A20C9E-1259-4B0B-80EF-3AE9C85136F5}" type="slidenum">
              <a:rPr lang="en-GB">
                <a:solidFill>
                  <a:srgbClr val="000000"/>
                </a:solidFill>
                <a:latin typeface="Times New Roman" pitchFamily="18" charset="0"/>
              </a:rPr>
              <a:pPr eaLnBrk="1" hangingPunct="1"/>
              <a:t>26</a:t>
            </a:fld>
            <a:endParaRPr lang="en-GB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68963" name="Text Box 1"/>
          <p:cNvSpPr txBox="1">
            <a:spLocks noChangeArrowheads="1"/>
          </p:cNvSpPr>
          <p:nvPr/>
        </p:nvSpPr>
        <p:spPr bwMode="auto">
          <a:xfrm>
            <a:off x="3856572" y="9431346"/>
            <a:ext cx="2898496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685" tIns="46637" rIns="89685" bIns="46637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algn="r" defTabSz="447646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fld id="{AA711B8E-2D32-4A8F-BC98-FD9771880E06}" type="slidenum">
              <a:rPr lang="en-GB" sz="1200">
                <a:solidFill>
                  <a:srgbClr val="000000"/>
                </a:solidFill>
                <a:latin typeface="Times New Roman" pitchFamily="18" charset="0"/>
              </a:rPr>
              <a:pPr algn="r" defTabSz="447646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t>26</a:t>
            </a:fld>
            <a:endParaRPr lang="en-GB" sz="12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68964" name="Text Box 2"/>
          <p:cNvSpPr txBox="1">
            <a:spLocks noChangeArrowheads="1"/>
          </p:cNvSpPr>
          <p:nvPr/>
        </p:nvSpPr>
        <p:spPr bwMode="auto">
          <a:xfrm>
            <a:off x="3856578" y="9432925"/>
            <a:ext cx="2904968" cy="457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685" tIns="46637" rIns="89685" bIns="46637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algn="r" defTabSz="447646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fld id="{2D9D23B7-21BF-41AB-A544-8BE6FDA3B94D}" type="slidenum">
              <a:rPr lang="en-GB" sz="1200">
                <a:solidFill>
                  <a:srgbClr val="000000"/>
                </a:solidFill>
                <a:latin typeface="Times New Roman" pitchFamily="18" charset="0"/>
              </a:rPr>
              <a:pPr algn="r" defTabSz="447646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t>26</a:t>
            </a:fld>
            <a:endParaRPr lang="en-GB" sz="12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68965" name="Text Box 3"/>
          <p:cNvSpPr txBox="1">
            <a:spLocks noChangeArrowheads="1"/>
          </p:cNvSpPr>
          <p:nvPr/>
        </p:nvSpPr>
        <p:spPr bwMode="auto">
          <a:xfrm>
            <a:off x="3856575" y="9432930"/>
            <a:ext cx="2922771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685" tIns="46637" rIns="89685" bIns="46637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algn="r" defTabSz="447646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fld id="{503DD62A-8005-4704-B920-3EBCE2E44BDB}" type="slidenum">
              <a:rPr lang="en-GB" sz="1200">
                <a:solidFill>
                  <a:srgbClr val="000000"/>
                </a:solidFill>
                <a:latin typeface="Times New Roman" pitchFamily="18" charset="0"/>
              </a:rPr>
              <a:pPr algn="r" defTabSz="447646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t>26</a:t>
            </a:fld>
            <a:endParaRPr lang="en-GB" sz="12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68966" name="Text Box 4"/>
          <p:cNvSpPr txBox="1">
            <a:spLocks noChangeArrowheads="1"/>
          </p:cNvSpPr>
          <p:nvPr/>
        </p:nvSpPr>
        <p:spPr bwMode="auto">
          <a:xfrm>
            <a:off x="3856572" y="9432932"/>
            <a:ext cx="2924389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685" tIns="46637" rIns="89685" bIns="46637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algn="r" defTabSz="447646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fld id="{F26A2AF0-0BE4-4203-BED5-602B3FBB9DDD}" type="slidenum">
              <a:rPr lang="en-GB" sz="1200">
                <a:solidFill>
                  <a:srgbClr val="000000"/>
                </a:solidFill>
                <a:latin typeface="Times New Roman" pitchFamily="18" charset="0"/>
              </a:rPr>
              <a:pPr algn="r" defTabSz="447646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t>26</a:t>
            </a:fld>
            <a:endParaRPr lang="en-GB" sz="12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68967" name="Text Box 5"/>
          <p:cNvSpPr txBox="1">
            <a:spLocks noChangeArrowheads="1"/>
          </p:cNvSpPr>
          <p:nvPr/>
        </p:nvSpPr>
        <p:spPr bwMode="auto">
          <a:xfrm>
            <a:off x="3856579" y="9432929"/>
            <a:ext cx="2929245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685" tIns="46637" rIns="89685" bIns="46637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algn="r" defTabSz="447646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fld id="{C51C6663-2538-45B4-8B37-C3E5160A0AA9}" type="slidenum">
              <a:rPr lang="en-GB" sz="1200">
                <a:solidFill>
                  <a:srgbClr val="000000"/>
                </a:solidFill>
                <a:latin typeface="Times New Roman" pitchFamily="18" charset="0"/>
              </a:rPr>
              <a:pPr algn="r" defTabSz="447646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t>26</a:t>
            </a:fld>
            <a:endParaRPr lang="en-GB" sz="12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68968" name="Text Box 6"/>
          <p:cNvSpPr txBox="1">
            <a:spLocks noChangeArrowheads="1"/>
          </p:cNvSpPr>
          <p:nvPr/>
        </p:nvSpPr>
        <p:spPr bwMode="auto">
          <a:xfrm>
            <a:off x="3856572" y="9434520"/>
            <a:ext cx="2945428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685" tIns="46637" rIns="89685" bIns="46637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algn="r" defTabSz="447646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fld id="{7A6E80A2-3479-49C1-AAA8-C835535157B3}" type="slidenum">
              <a:rPr lang="en-GB" sz="1200">
                <a:solidFill>
                  <a:srgbClr val="000000"/>
                </a:solidFill>
                <a:latin typeface="Times New Roman" pitchFamily="18" charset="0"/>
              </a:rPr>
              <a:pPr algn="r" defTabSz="447646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t>26</a:t>
            </a:fld>
            <a:endParaRPr lang="en-GB" sz="12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68969" name="Text Box 7"/>
          <p:cNvSpPr txBox="1">
            <a:spLocks noChangeArrowheads="1"/>
          </p:cNvSpPr>
          <p:nvPr/>
        </p:nvSpPr>
        <p:spPr bwMode="auto">
          <a:xfrm>
            <a:off x="917619" y="744549"/>
            <a:ext cx="4968390" cy="372268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1120" tIns="45560" rIns="91120" bIns="45560" anchor="ctr"/>
          <a:lstStyle/>
          <a:p>
            <a:pPr defTabSz="447646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ru-RU" dirty="0">
              <a:solidFill>
                <a:srgbClr val="FFFFFF"/>
              </a:solidFill>
              <a:latin typeface="Arial" charset="0"/>
              <a:cs typeface="Lucida Sans Unicode" pitchFamily="34" charset="0"/>
            </a:endParaRPr>
          </a:p>
        </p:txBody>
      </p:sp>
      <p:sp>
        <p:nvSpPr>
          <p:cNvPr id="168970" name="Rectangle 8"/>
          <p:cNvSpPr>
            <a:spLocks noGrp="1" noChangeArrowheads="1"/>
          </p:cNvSpPr>
          <p:nvPr>
            <p:ph type="body"/>
          </p:nvPr>
        </p:nvSpPr>
        <p:spPr>
          <a:xfrm>
            <a:off x="679716" y="4714878"/>
            <a:ext cx="5392400" cy="44211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52224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07796-36CD-4DAE-B901-8B7C141432AE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72370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2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4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6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68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2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4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36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674703-C121-4685-9471-15366666F2D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D18DC8-D69B-4DD4-B705-BAB4D558220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388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F82AE4-CC5E-4F5E-A1DD-17821E47789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C203EE-5A49-4316-A1E6-2B88028E4D4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065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5" y="4406901"/>
            <a:ext cx="10363200" cy="1362075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5" y="2906713"/>
            <a:ext cx="10363200" cy="1500187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20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40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260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680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1011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521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941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361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60DFFD-0276-44B2-BA03-18163BEFD1D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C28155-2C58-4376-9E9F-B37F8CBA56B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113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8EE8C-4444-4D29-83E5-60B038A150E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7A2EFB-B466-4B93-8DD8-6B8D17B459B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1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7"/>
            <a:ext cx="5386917" cy="639761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02" indent="0">
              <a:buNone/>
              <a:defRPr sz="2400" b="1"/>
            </a:lvl2pPr>
            <a:lvl3pPr marL="1088403" indent="0">
              <a:buNone/>
              <a:defRPr sz="2100" b="1"/>
            </a:lvl3pPr>
            <a:lvl4pPr marL="1632606" indent="0">
              <a:buNone/>
              <a:defRPr sz="1900" b="1"/>
            </a:lvl4pPr>
            <a:lvl5pPr marL="2176808" indent="0">
              <a:buNone/>
              <a:defRPr sz="1900" b="1"/>
            </a:lvl5pPr>
            <a:lvl6pPr marL="2721011" indent="0">
              <a:buNone/>
              <a:defRPr sz="1900" b="1"/>
            </a:lvl6pPr>
            <a:lvl7pPr marL="3265213" indent="0">
              <a:buNone/>
              <a:defRPr sz="1900" b="1"/>
            </a:lvl7pPr>
            <a:lvl8pPr marL="3809415" indent="0">
              <a:buNone/>
              <a:defRPr sz="1900" b="1"/>
            </a:lvl8pPr>
            <a:lvl9pPr marL="4353618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6"/>
            <a:ext cx="5386917" cy="3951288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2" y="1535117"/>
            <a:ext cx="5389033" cy="639761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02" indent="0">
              <a:buNone/>
              <a:defRPr sz="2400" b="1"/>
            </a:lvl2pPr>
            <a:lvl3pPr marL="1088403" indent="0">
              <a:buNone/>
              <a:defRPr sz="2100" b="1"/>
            </a:lvl3pPr>
            <a:lvl4pPr marL="1632606" indent="0">
              <a:buNone/>
              <a:defRPr sz="1900" b="1"/>
            </a:lvl4pPr>
            <a:lvl5pPr marL="2176808" indent="0">
              <a:buNone/>
              <a:defRPr sz="1900" b="1"/>
            </a:lvl5pPr>
            <a:lvl6pPr marL="2721011" indent="0">
              <a:buNone/>
              <a:defRPr sz="1900" b="1"/>
            </a:lvl6pPr>
            <a:lvl7pPr marL="3265213" indent="0">
              <a:buNone/>
              <a:defRPr sz="1900" b="1"/>
            </a:lvl7pPr>
            <a:lvl8pPr marL="3809415" indent="0">
              <a:buNone/>
              <a:defRPr sz="1900" b="1"/>
            </a:lvl8pPr>
            <a:lvl9pPr marL="4353618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72" y="2174876"/>
            <a:ext cx="5389033" cy="3951288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1E3A66-0B24-4D36-BD34-B81B006EBAE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B2DFC3-A927-4FD5-998D-5FEF529FDCD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587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3C219F-E696-493A-A5E1-DD6409ED355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5E66FA-4276-447F-A3C7-9121683CB17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25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A2978A-00FB-4B7E-B656-F958B77732F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8ECE58-DD8F-41A7-82C0-941C977FA5B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813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4"/>
            <a:ext cx="4011084" cy="116204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4"/>
            <a:ext cx="6815667" cy="5853113"/>
          </a:xfrm>
        </p:spPr>
        <p:txBody>
          <a:bodyPr/>
          <a:lstStyle>
            <a:lvl1pPr>
              <a:defRPr sz="37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4"/>
            <a:ext cx="4011084" cy="4691063"/>
          </a:xfrm>
        </p:spPr>
        <p:txBody>
          <a:bodyPr/>
          <a:lstStyle>
            <a:lvl1pPr marL="0" indent="0">
              <a:buNone/>
              <a:defRPr sz="1700"/>
            </a:lvl1pPr>
            <a:lvl2pPr marL="544202" indent="0">
              <a:buNone/>
              <a:defRPr sz="1300"/>
            </a:lvl2pPr>
            <a:lvl3pPr marL="1088403" indent="0">
              <a:buNone/>
              <a:defRPr sz="1200"/>
            </a:lvl3pPr>
            <a:lvl4pPr marL="1632606" indent="0">
              <a:buNone/>
              <a:defRPr sz="1100"/>
            </a:lvl4pPr>
            <a:lvl5pPr marL="2176808" indent="0">
              <a:buNone/>
              <a:defRPr sz="1100"/>
            </a:lvl5pPr>
            <a:lvl6pPr marL="2721011" indent="0">
              <a:buNone/>
              <a:defRPr sz="1100"/>
            </a:lvl6pPr>
            <a:lvl7pPr marL="3265213" indent="0">
              <a:buNone/>
              <a:defRPr sz="1100"/>
            </a:lvl7pPr>
            <a:lvl8pPr marL="3809415" indent="0">
              <a:buNone/>
              <a:defRPr sz="1100"/>
            </a:lvl8pPr>
            <a:lvl9pPr marL="4353618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D6C3E6-D408-4B54-96C6-EEE6C40E765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6671D5-AFD1-4600-87B8-EC0E16363BA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5460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9" y="4800605"/>
            <a:ext cx="7315200" cy="566737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9" y="612776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700"/>
            </a:lvl1pPr>
            <a:lvl2pPr marL="544202" indent="0">
              <a:buNone/>
              <a:defRPr sz="3300"/>
            </a:lvl2pPr>
            <a:lvl3pPr marL="1088403" indent="0">
              <a:buNone/>
              <a:defRPr sz="2900"/>
            </a:lvl3pPr>
            <a:lvl4pPr marL="1632606" indent="0">
              <a:buNone/>
              <a:defRPr sz="2400"/>
            </a:lvl4pPr>
            <a:lvl5pPr marL="2176808" indent="0">
              <a:buNone/>
              <a:defRPr sz="2400"/>
            </a:lvl5pPr>
            <a:lvl6pPr marL="2721011" indent="0">
              <a:buNone/>
              <a:defRPr sz="2400"/>
            </a:lvl6pPr>
            <a:lvl7pPr marL="3265213" indent="0">
              <a:buNone/>
              <a:defRPr sz="2400"/>
            </a:lvl7pPr>
            <a:lvl8pPr marL="3809415" indent="0">
              <a:buNone/>
              <a:defRPr sz="2400"/>
            </a:lvl8pPr>
            <a:lvl9pPr marL="4353618" indent="0">
              <a:buNone/>
              <a:defRPr sz="24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9" y="5367340"/>
            <a:ext cx="7315200" cy="804861"/>
          </a:xfrm>
        </p:spPr>
        <p:txBody>
          <a:bodyPr/>
          <a:lstStyle>
            <a:lvl1pPr marL="0" indent="0">
              <a:buNone/>
              <a:defRPr sz="1700"/>
            </a:lvl1pPr>
            <a:lvl2pPr marL="544202" indent="0">
              <a:buNone/>
              <a:defRPr sz="1300"/>
            </a:lvl2pPr>
            <a:lvl3pPr marL="1088403" indent="0">
              <a:buNone/>
              <a:defRPr sz="1200"/>
            </a:lvl3pPr>
            <a:lvl4pPr marL="1632606" indent="0">
              <a:buNone/>
              <a:defRPr sz="1100"/>
            </a:lvl4pPr>
            <a:lvl5pPr marL="2176808" indent="0">
              <a:buNone/>
              <a:defRPr sz="1100"/>
            </a:lvl5pPr>
            <a:lvl6pPr marL="2721011" indent="0">
              <a:buNone/>
              <a:defRPr sz="1100"/>
            </a:lvl6pPr>
            <a:lvl7pPr marL="3265213" indent="0">
              <a:buNone/>
              <a:defRPr sz="1100"/>
            </a:lvl7pPr>
            <a:lvl8pPr marL="3809415" indent="0">
              <a:buNone/>
              <a:defRPr sz="1100"/>
            </a:lvl8pPr>
            <a:lvl9pPr marL="4353618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DE2147-A219-4664-A919-842D67243FD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06B163-F42F-4558-B02B-D3FE9013614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329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52414B-3B42-4BA0-966D-7496445B9A7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EC4B0C-5B1C-4D2D-BC6C-401DA1BA2BE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9422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94215E-88A5-4197-ACE3-A89B5BF0A57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7BA8B8-A5A1-467E-AAA9-A273952E328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0770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85906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44" name="PlaceHolder 2"/>
          <p:cNvSpPr>
            <a:spLocks noGrp="1"/>
          </p:cNvSpPr>
          <p:nvPr>
            <p:ph type="subTitle"/>
          </p:nvPr>
        </p:nvSpPr>
        <p:spPr>
          <a:xfrm>
            <a:off x="609600" y="1600200"/>
            <a:ext cx="10972320" cy="45255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ru-RU" sz="4300" b="0" strike="noStrike" spc="-1">
                <a:latin typeface="Arial"/>
              </a:rPr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9629944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46" name="PlaceHolder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1097232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8621758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48" name="PlaceHolder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535440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49" name="PlaceHolder 3"/>
          <p:cNvSpPr>
            <a:spLocks noGrp="1"/>
          </p:cNvSpPr>
          <p:nvPr>
            <p:ph type="body"/>
          </p:nvPr>
        </p:nvSpPr>
        <p:spPr>
          <a:xfrm>
            <a:off x="6232320" y="1600200"/>
            <a:ext cx="535440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190097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994013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PlaceHolder 1"/>
          <p:cNvSpPr>
            <a:spLocks noGrp="1"/>
          </p:cNvSpPr>
          <p:nvPr>
            <p:ph type="subTitle"/>
          </p:nvPr>
        </p:nvSpPr>
        <p:spPr>
          <a:xfrm>
            <a:off x="609600" y="274680"/>
            <a:ext cx="10972320" cy="5297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ru-RU" sz="4300" b="0" strike="noStrike" spc="-1">
                <a:latin typeface="Arial"/>
              </a:rPr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9155612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Заголовок, 2 маленьких объекта и 1 большой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53" name="PlaceHolder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54" name="PlaceHolder 3"/>
          <p:cNvSpPr>
            <a:spLocks noGrp="1"/>
          </p:cNvSpPr>
          <p:nvPr>
            <p:ph type="body"/>
          </p:nvPr>
        </p:nvSpPr>
        <p:spPr>
          <a:xfrm>
            <a:off x="609600" y="396432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55" name="PlaceHolder 4"/>
          <p:cNvSpPr>
            <a:spLocks noGrp="1"/>
          </p:cNvSpPr>
          <p:nvPr>
            <p:ph type="body"/>
          </p:nvPr>
        </p:nvSpPr>
        <p:spPr>
          <a:xfrm>
            <a:off x="6232320" y="1600200"/>
            <a:ext cx="535440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7377833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57" name="PlaceHolder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535440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58" name="PlaceHolder 3"/>
          <p:cNvSpPr>
            <a:spLocks noGrp="1"/>
          </p:cNvSpPr>
          <p:nvPr>
            <p:ph type="body"/>
          </p:nvPr>
        </p:nvSpPr>
        <p:spPr>
          <a:xfrm>
            <a:off x="6232320" y="160020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59" name="PlaceHolder 4"/>
          <p:cNvSpPr>
            <a:spLocks noGrp="1"/>
          </p:cNvSpPr>
          <p:nvPr>
            <p:ph type="body"/>
          </p:nvPr>
        </p:nvSpPr>
        <p:spPr>
          <a:xfrm>
            <a:off x="6232320" y="396432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572882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61" name="PlaceHolder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62" name="PlaceHolder 3"/>
          <p:cNvSpPr>
            <a:spLocks noGrp="1"/>
          </p:cNvSpPr>
          <p:nvPr>
            <p:ph type="body"/>
          </p:nvPr>
        </p:nvSpPr>
        <p:spPr>
          <a:xfrm>
            <a:off x="6232320" y="160020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63" name="PlaceHolder 4"/>
          <p:cNvSpPr>
            <a:spLocks noGrp="1"/>
          </p:cNvSpPr>
          <p:nvPr>
            <p:ph type="body"/>
          </p:nvPr>
        </p:nvSpPr>
        <p:spPr>
          <a:xfrm>
            <a:off x="609600" y="3964320"/>
            <a:ext cx="1097232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788834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65" name="PlaceHolder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1097232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66" name="PlaceHolder 3"/>
          <p:cNvSpPr>
            <a:spLocks noGrp="1"/>
          </p:cNvSpPr>
          <p:nvPr>
            <p:ph type="body"/>
          </p:nvPr>
        </p:nvSpPr>
        <p:spPr>
          <a:xfrm>
            <a:off x="609600" y="3964320"/>
            <a:ext cx="1097232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545861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68" name="PlaceHolder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69" name="PlaceHolder 3"/>
          <p:cNvSpPr>
            <a:spLocks noGrp="1"/>
          </p:cNvSpPr>
          <p:nvPr>
            <p:ph type="body"/>
          </p:nvPr>
        </p:nvSpPr>
        <p:spPr>
          <a:xfrm>
            <a:off x="6232320" y="160020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70" name="PlaceHolder 4"/>
          <p:cNvSpPr>
            <a:spLocks noGrp="1"/>
          </p:cNvSpPr>
          <p:nvPr>
            <p:ph type="body"/>
          </p:nvPr>
        </p:nvSpPr>
        <p:spPr>
          <a:xfrm>
            <a:off x="6232320" y="396432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71" name="PlaceHolder 5"/>
          <p:cNvSpPr>
            <a:spLocks noGrp="1"/>
          </p:cNvSpPr>
          <p:nvPr>
            <p:ph type="body"/>
          </p:nvPr>
        </p:nvSpPr>
        <p:spPr>
          <a:xfrm>
            <a:off x="609600" y="396432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9265461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73" name="PlaceHolder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3532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74" name="PlaceHolder 3"/>
          <p:cNvSpPr>
            <a:spLocks noGrp="1"/>
          </p:cNvSpPr>
          <p:nvPr>
            <p:ph type="body"/>
          </p:nvPr>
        </p:nvSpPr>
        <p:spPr>
          <a:xfrm>
            <a:off x="4319520" y="1600200"/>
            <a:ext cx="3532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75" name="PlaceHolder 4"/>
          <p:cNvSpPr>
            <a:spLocks noGrp="1"/>
          </p:cNvSpPr>
          <p:nvPr>
            <p:ph type="body"/>
          </p:nvPr>
        </p:nvSpPr>
        <p:spPr>
          <a:xfrm>
            <a:off x="8029440" y="1600200"/>
            <a:ext cx="3532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76" name="PlaceHolder 5"/>
          <p:cNvSpPr>
            <a:spLocks noGrp="1"/>
          </p:cNvSpPr>
          <p:nvPr>
            <p:ph type="body"/>
          </p:nvPr>
        </p:nvSpPr>
        <p:spPr>
          <a:xfrm>
            <a:off x="8029440" y="3964320"/>
            <a:ext cx="3532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77" name="PlaceHolder 6"/>
          <p:cNvSpPr>
            <a:spLocks noGrp="1"/>
          </p:cNvSpPr>
          <p:nvPr>
            <p:ph type="body"/>
          </p:nvPr>
        </p:nvSpPr>
        <p:spPr>
          <a:xfrm>
            <a:off x="4319520" y="3964320"/>
            <a:ext cx="3532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78" name="PlaceHolder 7"/>
          <p:cNvSpPr>
            <a:spLocks noGrp="1"/>
          </p:cNvSpPr>
          <p:nvPr>
            <p:ph type="body"/>
          </p:nvPr>
        </p:nvSpPr>
        <p:spPr>
          <a:xfrm>
            <a:off x="609600" y="3964320"/>
            <a:ext cx="3532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880804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34811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44" name="PlaceHolder 2"/>
          <p:cNvSpPr>
            <a:spLocks noGrp="1"/>
          </p:cNvSpPr>
          <p:nvPr>
            <p:ph type="subTitle"/>
          </p:nvPr>
        </p:nvSpPr>
        <p:spPr>
          <a:xfrm>
            <a:off x="609600" y="1600200"/>
            <a:ext cx="10972320" cy="45255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ru-RU" sz="4300" b="0" strike="noStrike" spc="-1">
                <a:latin typeface="Arial"/>
              </a:rPr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3298938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46" name="PlaceHolder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1097232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20954197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48" name="PlaceHolder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535440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49" name="PlaceHolder 3"/>
          <p:cNvSpPr>
            <a:spLocks noGrp="1"/>
          </p:cNvSpPr>
          <p:nvPr>
            <p:ph type="body"/>
          </p:nvPr>
        </p:nvSpPr>
        <p:spPr>
          <a:xfrm>
            <a:off x="6232320" y="1600200"/>
            <a:ext cx="535440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9572721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9904693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PlaceHolder 1"/>
          <p:cNvSpPr>
            <a:spLocks noGrp="1"/>
          </p:cNvSpPr>
          <p:nvPr>
            <p:ph type="subTitle"/>
          </p:nvPr>
        </p:nvSpPr>
        <p:spPr>
          <a:xfrm>
            <a:off x="609600" y="274680"/>
            <a:ext cx="10972320" cy="5297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ru-RU" sz="4300" b="0" strike="noStrike" spc="-1">
                <a:latin typeface="Arial"/>
              </a:rPr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4336014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Заголовок, 2 маленьких объекта и 1 большой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53" name="PlaceHolder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54" name="PlaceHolder 3"/>
          <p:cNvSpPr>
            <a:spLocks noGrp="1"/>
          </p:cNvSpPr>
          <p:nvPr>
            <p:ph type="body"/>
          </p:nvPr>
        </p:nvSpPr>
        <p:spPr>
          <a:xfrm>
            <a:off x="609600" y="396432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55" name="PlaceHolder 4"/>
          <p:cNvSpPr>
            <a:spLocks noGrp="1"/>
          </p:cNvSpPr>
          <p:nvPr>
            <p:ph type="body"/>
          </p:nvPr>
        </p:nvSpPr>
        <p:spPr>
          <a:xfrm>
            <a:off x="6232320" y="1600200"/>
            <a:ext cx="535440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5950049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57" name="PlaceHolder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535440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58" name="PlaceHolder 3"/>
          <p:cNvSpPr>
            <a:spLocks noGrp="1"/>
          </p:cNvSpPr>
          <p:nvPr>
            <p:ph type="body"/>
          </p:nvPr>
        </p:nvSpPr>
        <p:spPr>
          <a:xfrm>
            <a:off x="6232320" y="160020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59" name="PlaceHolder 4"/>
          <p:cNvSpPr>
            <a:spLocks noGrp="1"/>
          </p:cNvSpPr>
          <p:nvPr>
            <p:ph type="body"/>
          </p:nvPr>
        </p:nvSpPr>
        <p:spPr>
          <a:xfrm>
            <a:off x="6232320" y="396432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11893161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61" name="PlaceHolder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62" name="PlaceHolder 3"/>
          <p:cNvSpPr>
            <a:spLocks noGrp="1"/>
          </p:cNvSpPr>
          <p:nvPr>
            <p:ph type="body"/>
          </p:nvPr>
        </p:nvSpPr>
        <p:spPr>
          <a:xfrm>
            <a:off x="6232320" y="160020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63" name="PlaceHolder 4"/>
          <p:cNvSpPr>
            <a:spLocks noGrp="1"/>
          </p:cNvSpPr>
          <p:nvPr>
            <p:ph type="body"/>
          </p:nvPr>
        </p:nvSpPr>
        <p:spPr>
          <a:xfrm>
            <a:off x="609600" y="3964320"/>
            <a:ext cx="1097232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53474744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65" name="PlaceHolder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1097232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66" name="PlaceHolder 3"/>
          <p:cNvSpPr>
            <a:spLocks noGrp="1"/>
          </p:cNvSpPr>
          <p:nvPr>
            <p:ph type="body"/>
          </p:nvPr>
        </p:nvSpPr>
        <p:spPr>
          <a:xfrm>
            <a:off x="609600" y="3964320"/>
            <a:ext cx="1097232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81823418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68" name="PlaceHolder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69" name="PlaceHolder 3"/>
          <p:cNvSpPr>
            <a:spLocks noGrp="1"/>
          </p:cNvSpPr>
          <p:nvPr>
            <p:ph type="body"/>
          </p:nvPr>
        </p:nvSpPr>
        <p:spPr>
          <a:xfrm>
            <a:off x="6232320" y="160020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70" name="PlaceHolder 4"/>
          <p:cNvSpPr>
            <a:spLocks noGrp="1"/>
          </p:cNvSpPr>
          <p:nvPr>
            <p:ph type="body"/>
          </p:nvPr>
        </p:nvSpPr>
        <p:spPr>
          <a:xfrm>
            <a:off x="6232320" y="396432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71" name="PlaceHolder 5"/>
          <p:cNvSpPr>
            <a:spLocks noGrp="1"/>
          </p:cNvSpPr>
          <p:nvPr>
            <p:ph type="body"/>
          </p:nvPr>
        </p:nvSpPr>
        <p:spPr>
          <a:xfrm>
            <a:off x="609600" y="396432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27693829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73" name="PlaceHolder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3532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74" name="PlaceHolder 3"/>
          <p:cNvSpPr>
            <a:spLocks noGrp="1"/>
          </p:cNvSpPr>
          <p:nvPr>
            <p:ph type="body"/>
          </p:nvPr>
        </p:nvSpPr>
        <p:spPr>
          <a:xfrm>
            <a:off x="4319520" y="1600200"/>
            <a:ext cx="3532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75" name="PlaceHolder 4"/>
          <p:cNvSpPr>
            <a:spLocks noGrp="1"/>
          </p:cNvSpPr>
          <p:nvPr>
            <p:ph type="body"/>
          </p:nvPr>
        </p:nvSpPr>
        <p:spPr>
          <a:xfrm>
            <a:off x="8029440" y="1600200"/>
            <a:ext cx="3532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76" name="PlaceHolder 5"/>
          <p:cNvSpPr>
            <a:spLocks noGrp="1"/>
          </p:cNvSpPr>
          <p:nvPr>
            <p:ph type="body"/>
          </p:nvPr>
        </p:nvSpPr>
        <p:spPr>
          <a:xfrm>
            <a:off x="8029440" y="3964320"/>
            <a:ext cx="3532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77" name="PlaceHolder 6"/>
          <p:cNvSpPr>
            <a:spLocks noGrp="1"/>
          </p:cNvSpPr>
          <p:nvPr>
            <p:ph type="body"/>
          </p:nvPr>
        </p:nvSpPr>
        <p:spPr>
          <a:xfrm>
            <a:off x="4319520" y="3964320"/>
            <a:ext cx="3532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78" name="PlaceHolder 7"/>
          <p:cNvSpPr>
            <a:spLocks noGrp="1"/>
          </p:cNvSpPr>
          <p:nvPr>
            <p:ph type="body"/>
          </p:nvPr>
        </p:nvSpPr>
        <p:spPr>
          <a:xfrm>
            <a:off x="609600" y="3964320"/>
            <a:ext cx="3532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27852485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360718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44" name="PlaceHolder 2"/>
          <p:cNvSpPr>
            <a:spLocks noGrp="1"/>
          </p:cNvSpPr>
          <p:nvPr>
            <p:ph type="subTitle"/>
          </p:nvPr>
        </p:nvSpPr>
        <p:spPr>
          <a:xfrm>
            <a:off x="609600" y="1600200"/>
            <a:ext cx="10972320" cy="45255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ru-RU" sz="4267" b="0" strike="noStrike" spc="-1">
                <a:latin typeface="Arial"/>
              </a:rPr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93301236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46" name="PlaceHolder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1097232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6429314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48" name="PlaceHolder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535440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49" name="PlaceHolder 3"/>
          <p:cNvSpPr>
            <a:spLocks noGrp="1"/>
          </p:cNvSpPr>
          <p:nvPr>
            <p:ph type="body"/>
          </p:nvPr>
        </p:nvSpPr>
        <p:spPr>
          <a:xfrm>
            <a:off x="6232320" y="1600200"/>
            <a:ext cx="535440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5951224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09330030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PlaceHolder 1"/>
          <p:cNvSpPr>
            <a:spLocks noGrp="1"/>
          </p:cNvSpPr>
          <p:nvPr>
            <p:ph type="subTitle"/>
          </p:nvPr>
        </p:nvSpPr>
        <p:spPr>
          <a:xfrm>
            <a:off x="609600" y="274680"/>
            <a:ext cx="10972320" cy="5297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ru-RU" sz="4267" b="0" strike="noStrike" spc="-1">
                <a:latin typeface="Arial"/>
              </a:rPr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9867358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Заголовок, 2 маленьких объекта и 1 большой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53" name="PlaceHolder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54" name="PlaceHolder 3"/>
          <p:cNvSpPr>
            <a:spLocks noGrp="1"/>
          </p:cNvSpPr>
          <p:nvPr>
            <p:ph type="body"/>
          </p:nvPr>
        </p:nvSpPr>
        <p:spPr>
          <a:xfrm>
            <a:off x="609600" y="396432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55" name="PlaceHolder 4"/>
          <p:cNvSpPr>
            <a:spLocks noGrp="1"/>
          </p:cNvSpPr>
          <p:nvPr>
            <p:ph type="body"/>
          </p:nvPr>
        </p:nvSpPr>
        <p:spPr>
          <a:xfrm>
            <a:off x="6232320" y="1600200"/>
            <a:ext cx="535440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84466401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57" name="PlaceHolder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535440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58" name="PlaceHolder 3"/>
          <p:cNvSpPr>
            <a:spLocks noGrp="1"/>
          </p:cNvSpPr>
          <p:nvPr>
            <p:ph type="body"/>
          </p:nvPr>
        </p:nvSpPr>
        <p:spPr>
          <a:xfrm>
            <a:off x="6232320" y="160020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59" name="PlaceHolder 4"/>
          <p:cNvSpPr>
            <a:spLocks noGrp="1"/>
          </p:cNvSpPr>
          <p:nvPr>
            <p:ph type="body"/>
          </p:nvPr>
        </p:nvSpPr>
        <p:spPr>
          <a:xfrm>
            <a:off x="6232320" y="396432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2364638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61" name="PlaceHolder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62" name="PlaceHolder 3"/>
          <p:cNvSpPr>
            <a:spLocks noGrp="1"/>
          </p:cNvSpPr>
          <p:nvPr>
            <p:ph type="body"/>
          </p:nvPr>
        </p:nvSpPr>
        <p:spPr>
          <a:xfrm>
            <a:off x="6232320" y="160020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63" name="PlaceHolder 4"/>
          <p:cNvSpPr>
            <a:spLocks noGrp="1"/>
          </p:cNvSpPr>
          <p:nvPr>
            <p:ph type="body"/>
          </p:nvPr>
        </p:nvSpPr>
        <p:spPr>
          <a:xfrm>
            <a:off x="609600" y="3964320"/>
            <a:ext cx="1097232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6790305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65" name="PlaceHolder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1097232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66" name="PlaceHolder 3"/>
          <p:cNvSpPr>
            <a:spLocks noGrp="1"/>
          </p:cNvSpPr>
          <p:nvPr>
            <p:ph type="body"/>
          </p:nvPr>
        </p:nvSpPr>
        <p:spPr>
          <a:xfrm>
            <a:off x="609600" y="3964320"/>
            <a:ext cx="1097232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58976661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68" name="PlaceHolder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69" name="PlaceHolder 3"/>
          <p:cNvSpPr>
            <a:spLocks noGrp="1"/>
          </p:cNvSpPr>
          <p:nvPr>
            <p:ph type="body"/>
          </p:nvPr>
        </p:nvSpPr>
        <p:spPr>
          <a:xfrm>
            <a:off x="6232320" y="160020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70" name="PlaceHolder 4"/>
          <p:cNvSpPr>
            <a:spLocks noGrp="1"/>
          </p:cNvSpPr>
          <p:nvPr>
            <p:ph type="body"/>
          </p:nvPr>
        </p:nvSpPr>
        <p:spPr>
          <a:xfrm>
            <a:off x="6232320" y="396432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71" name="PlaceHolder 5"/>
          <p:cNvSpPr>
            <a:spLocks noGrp="1"/>
          </p:cNvSpPr>
          <p:nvPr>
            <p:ph type="body"/>
          </p:nvPr>
        </p:nvSpPr>
        <p:spPr>
          <a:xfrm>
            <a:off x="609600" y="396432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04569867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73" name="PlaceHolder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3532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74" name="PlaceHolder 3"/>
          <p:cNvSpPr>
            <a:spLocks noGrp="1"/>
          </p:cNvSpPr>
          <p:nvPr>
            <p:ph type="body"/>
          </p:nvPr>
        </p:nvSpPr>
        <p:spPr>
          <a:xfrm>
            <a:off x="4319520" y="1600200"/>
            <a:ext cx="3532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75" name="PlaceHolder 4"/>
          <p:cNvSpPr>
            <a:spLocks noGrp="1"/>
          </p:cNvSpPr>
          <p:nvPr>
            <p:ph type="body"/>
          </p:nvPr>
        </p:nvSpPr>
        <p:spPr>
          <a:xfrm>
            <a:off x="8029440" y="1600200"/>
            <a:ext cx="3532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76" name="PlaceHolder 5"/>
          <p:cNvSpPr>
            <a:spLocks noGrp="1"/>
          </p:cNvSpPr>
          <p:nvPr>
            <p:ph type="body"/>
          </p:nvPr>
        </p:nvSpPr>
        <p:spPr>
          <a:xfrm>
            <a:off x="8029440" y="3964320"/>
            <a:ext cx="3532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77" name="PlaceHolder 6"/>
          <p:cNvSpPr>
            <a:spLocks noGrp="1"/>
          </p:cNvSpPr>
          <p:nvPr>
            <p:ph type="body"/>
          </p:nvPr>
        </p:nvSpPr>
        <p:spPr>
          <a:xfrm>
            <a:off x="4319520" y="3964320"/>
            <a:ext cx="3532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78" name="PlaceHolder 7"/>
          <p:cNvSpPr>
            <a:spLocks noGrp="1"/>
          </p:cNvSpPr>
          <p:nvPr>
            <p:ph type="body"/>
          </p:nvPr>
        </p:nvSpPr>
        <p:spPr>
          <a:xfrm>
            <a:off x="609600" y="3964320"/>
            <a:ext cx="3532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19251293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749063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44" name="PlaceHolder 2"/>
          <p:cNvSpPr>
            <a:spLocks noGrp="1"/>
          </p:cNvSpPr>
          <p:nvPr>
            <p:ph type="subTitle"/>
          </p:nvPr>
        </p:nvSpPr>
        <p:spPr>
          <a:xfrm>
            <a:off x="609600" y="1600200"/>
            <a:ext cx="10972320" cy="45255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ru-RU" sz="4267" b="0" strike="noStrike" spc="-1">
                <a:latin typeface="Arial"/>
              </a:rPr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31608449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46" name="PlaceHolder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1097232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91395860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48" name="PlaceHolder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535440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49" name="PlaceHolder 3"/>
          <p:cNvSpPr>
            <a:spLocks noGrp="1"/>
          </p:cNvSpPr>
          <p:nvPr>
            <p:ph type="body"/>
          </p:nvPr>
        </p:nvSpPr>
        <p:spPr>
          <a:xfrm>
            <a:off x="6232320" y="1600200"/>
            <a:ext cx="535440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44060340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44383485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PlaceHolder 1"/>
          <p:cNvSpPr>
            <a:spLocks noGrp="1"/>
          </p:cNvSpPr>
          <p:nvPr>
            <p:ph type="subTitle"/>
          </p:nvPr>
        </p:nvSpPr>
        <p:spPr>
          <a:xfrm>
            <a:off x="609600" y="274680"/>
            <a:ext cx="10972320" cy="5297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ru-RU" sz="4267" b="0" strike="noStrike" spc="-1">
                <a:latin typeface="Arial"/>
              </a:rPr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76497794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Заголовок, 2 маленьких объекта и 1 большой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53" name="PlaceHolder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54" name="PlaceHolder 3"/>
          <p:cNvSpPr>
            <a:spLocks noGrp="1"/>
          </p:cNvSpPr>
          <p:nvPr>
            <p:ph type="body"/>
          </p:nvPr>
        </p:nvSpPr>
        <p:spPr>
          <a:xfrm>
            <a:off x="609600" y="396432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55" name="PlaceHolder 4"/>
          <p:cNvSpPr>
            <a:spLocks noGrp="1"/>
          </p:cNvSpPr>
          <p:nvPr>
            <p:ph type="body"/>
          </p:nvPr>
        </p:nvSpPr>
        <p:spPr>
          <a:xfrm>
            <a:off x="6232320" y="1600200"/>
            <a:ext cx="535440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7887255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57" name="PlaceHolder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535440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58" name="PlaceHolder 3"/>
          <p:cNvSpPr>
            <a:spLocks noGrp="1"/>
          </p:cNvSpPr>
          <p:nvPr>
            <p:ph type="body"/>
          </p:nvPr>
        </p:nvSpPr>
        <p:spPr>
          <a:xfrm>
            <a:off x="6232320" y="160020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59" name="PlaceHolder 4"/>
          <p:cNvSpPr>
            <a:spLocks noGrp="1"/>
          </p:cNvSpPr>
          <p:nvPr>
            <p:ph type="body"/>
          </p:nvPr>
        </p:nvSpPr>
        <p:spPr>
          <a:xfrm>
            <a:off x="6232320" y="396432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65045568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61" name="PlaceHolder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62" name="PlaceHolder 3"/>
          <p:cNvSpPr>
            <a:spLocks noGrp="1"/>
          </p:cNvSpPr>
          <p:nvPr>
            <p:ph type="body"/>
          </p:nvPr>
        </p:nvSpPr>
        <p:spPr>
          <a:xfrm>
            <a:off x="6232320" y="160020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63" name="PlaceHolder 4"/>
          <p:cNvSpPr>
            <a:spLocks noGrp="1"/>
          </p:cNvSpPr>
          <p:nvPr>
            <p:ph type="body"/>
          </p:nvPr>
        </p:nvSpPr>
        <p:spPr>
          <a:xfrm>
            <a:off x="609600" y="3964320"/>
            <a:ext cx="1097232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80247323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65" name="PlaceHolder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1097232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66" name="PlaceHolder 3"/>
          <p:cNvSpPr>
            <a:spLocks noGrp="1"/>
          </p:cNvSpPr>
          <p:nvPr>
            <p:ph type="body"/>
          </p:nvPr>
        </p:nvSpPr>
        <p:spPr>
          <a:xfrm>
            <a:off x="609600" y="3964320"/>
            <a:ext cx="1097232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64306916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68" name="PlaceHolder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69" name="PlaceHolder 3"/>
          <p:cNvSpPr>
            <a:spLocks noGrp="1"/>
          </p:cNvSpPr>
          <p:nvPr>
            <p:ph type="body"/>
          </p:nvPr>
        </p:nvSpPr>
        <p:spPr>
          <a:xfrm>
            <a:off x="6232320" y="160020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70" name="PlaceHolder 4"/>
          <p:cNvSpPr>
            <a:spLocks noGrp="1"/>
          </p:cNvSpPr>
          <p:nvPr>
            <p:ph type="body"/>
          </p:nvPr>
        </p:nvSpPr>
        <p:spPr>
          <a:xfrm>
            <a:off x="6232320" y="396432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71" name="PlaceHolder 5"/>
          <p:cNvSpPr>
            <a:spLocks noGrp="1"/>
          </p:cNvSpPr>
          <p:nvPr>
            <p:ph type="body"/>
          </p:nvPr>
        </p:nvSpPr>
        <p:spPr>
          <a:xfrm>
            <a:off x="609600" y="396432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85534369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73" name="PlaceHolder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3532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74" name="PlaceHolder 3"/>
          <p:cNvSpPr>
            <a:spLocks noGrp="1"/>
          </p:cNvSpPr>
          <p:nvPr>
            <p:ph type="body"/>
          </p:nvPr>
        </p:nvSpPr>
        <p:spPr>
          <a:xfrm>
            <a:off x="4319520" y="1600200"/>
            <a:ext cx="3532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75" name="PlaceHolder 4"/>
          <p:cNvSpPr>
            <a:spLocks noGrp="1"/>
          </p:cNvSpPr>
          <p:nvPr>
            <p:ph type="body"/>
          </p:nvPr>
        </p:nvSpPr>
        <p:spPr>
          <a:xfrm>
            <a:off x="8029440" y="1600200"/>
            <a:ext cx="3532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76" name="PlaceHolder 5"/>
          <p:cNvSpPr>
            <a:spLocks noGrp="1"/>
          </p:cNvSpPr>
          <p:nvPr>
            <p:ph type="body"/>
          </p:nvPr>
        </p:nvSpPr>
        <p:spPr>
          <a:xfrm>
            <a:off x="8029440" y="3964320"/>
            <a:ext cx="3532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77" name="PlaceHolder 6"/>
          <p:cNvSpPr>
            <a:spLocks noGrp="1"/>
          </p:cNvSpPr>
          <p:nvPr>
            <p:ph type="body"/>
          </p:nvPr>
        </p:nvSpPr>
        <p:spPr>
          <a:xfrm>
            <a:off x="4319520" y="3964320"/>
            <a:ext cx="3532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78" name="PlaceHolder 7"/>
          <p:cNvSpPr>
            <a:spLocks noGrp="1"/>
          </p:cNvSpPr>
          <p:nvPr>
            <p:ph type="body"/>
          </p:nvPr>
        </p:nvSpPr>
        <p:spPr>
          <a:xfrm>
            <a:off x="609600" y="3964320"/>
            <a:ext cx="3532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755630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633" tIns="40818" rIns="81633" bIns="408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633" tIns="40818" rIns="81633" bIns="408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1" y="6356352"/>
            <a:ext cx="2844800" cy="365125"/>
          </a:xfrm>
          <a:prstGeom prst="rect">
            <a:avLst/>
          </a:prstGeom>
        </p:spPr>
        <p:txBody>
          <a:bodyPr vert="horz" lIns="81633" tIns="40818" rIns="81633" bIns="40818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68F610A-76E5-42B5-887A-6FA81B9A30B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22.04.2024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81633" tIns="40818" rIns="81633" bIns="40818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3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81633" tIns="40818" rIns="81633" bIns="40818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BC122BA-4C5C-4491-A08D-C4920A45C1F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188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5pPr>
      <a:lvl6pPr marL="544202" algn="ctr" rtl="0" eaLnBrk="1" fontAlgn="base" hangingPunct="1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6pPr>
      <a:lvl7pPr marL="1088403" algn="ctr" rtl="0" eaLnBrk="1" fontAlgn="base" hangingPunct="1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7pPr>
      <a:lvl8pPr marL="1632606" algn="ctr" rtl="0" eaLnBrk="1" fontAlgn="base" hangingPunct="1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8pPr>
      <a:lvl9pPr marL="2176808" algn="ctr" rtl="0" eaLnBrk="1" fontAlgn="base" hangingPunct="1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9pPr>
    </p:titleStyle>
    <p:bodyStyle>
      <a:lvl1pPr marL="408152" indent="-408152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84329" indent="-340126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505" indent="-272101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707" indent="-272101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8909" indent="-272101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3112" indent="-272101" algn="l" defTabSz="108840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7314" indent="-272101" algn="l" defTabSz="108840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1515" indent="-272101" algn="l" defTabSz="108840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5716" indent="-272101" algn="l" defTabSz="108840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840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202" algn="l" defTabSz="108840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403" algn="l" defTabSz="108840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606" algn="l" defTabSz="108840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808" algn="l" defTabSz="108840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1011" algn="l" defTabSz="108840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213" algn="l" defTabSz="108840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9415" algn="l" defTabSz="108840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3618" algn="l" defTabSz="108840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121904" tIns="60952" rIns="121904" bIns="60952" anchor="ctr"/>
          <a:lstStyle/>
          <a:p>
            <a:pPr algn="ctr">
              <a:lnSpc>
                <a:spcPct val="100000"/>
              </a:lnSpc>
            </a:pPr>
            <a:r>
              <a:rPr lang="ru-RU" sz="59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39" name="PlaceHolder 2"/>
          <p:cNvSpPr>
            <a:spLocks noGrp="1"/>
          </p:cNvSpPr>
          <p:nvPr>
            <p:ph type="dt"/>
          </p:nvPr>
        </p:nvSpPr>
        <p:spPr>
          <a:xfrm>
            <a:off x="609601" y="6356520"/>
            <a:ext cx="2844480" cy="364680"/>
          </a:xfrm>
          <a:prstGeom prst="rect">
            <a:avLst/>
          </a:prstGeom>
        </p:spPr>
        <p:txBody>
          <a:bodyPr lIns="121904" tIns="60952" rIns="121904" bIns="60952" anchor="ctr"/>
          <a:lstStyle/>
          <a:p>
            <a:pPr defTabSz="1219028"/>
            <a:endParaRPr lang="ru-RU" sz="1600" spc="-1">
              <a:solidFill>
                <a:prstClr val="black"/>
              </a:solidFill>
              <a:latin typeface="Times New Roman"/>
              <a:cs typeface="Arial" charset="0"/>
            </a:endParaRPr>
          </a:p>
        </p:txBody>
      </p:sp>
      <p:sp>
        <p:nvSpPr>
          <p:cNvPr id="740" name="PlaceHolder 3"/>
          <p:cNvSpPr>
            <a:spLocks noGrp="1"/>
          </p:cNvSpPr>
          <p:nvPr>
            <p:ph type="ftr"/>
          </p:nvPr>
        </p:nvSpPr>
        <p:spPr>
          <a:xfrm>
            <a:off x="4165440" y="6356520"/>
            <a:ext cx="3860160" cy="364680"/>
          </a:xfrm>
          <a:prstGeom prst="rect">
            <a:avLst/>
          </a:prstGeom>
        </p:spPr>
        <p:txBody>
          <a:bodyPr lIns="121904" tIns="60952" rIns="121904" bIns="60952" anchor="ctr"/>
          <a:lstStyle/>
          <a:p>
            <a:pPr defTabSz="1219028"/>
            <a:endParaRPr lang="ru-RU" sz="3200" spc="-1">
              <a:solidFill>
                <a:prstClr val="black"/>
              </a:solidFill>
              <a:latin typeface="Times New Roman"/>
              <a:cs typeface="Arial" charset="0"/>
            </a:endParaRPr>
          </a:p>
        </p:txBody>
      </p:sp>
      <p:sp>
        <p:nvSpPr>
          <p:cNvPr id="741" name="PlaceHolder 4"/>
          <p:cNvSpPr>
            <a:spLocks noGrp="1"/>
          </p:cNvSpPr>
          <p:nvPr>
            <p:ph type="sldNum"/>
          </p:nvPr>
        </p:nvSpPr>
        <p:spPr>
          <a:xfrm>
            <a:off x="8737440" y="6356520"/>
            <a:ext cx="2844480" cy="364680"/>
          </a:xfrm>
          <a:prstGeom prst="rect">
            <a:avLst/>
          </a:prstGeom>
        </p:spPr>
        <p:txBody>
          <a:bodyPr lIns="121904" tIns="60952" rIns="121904" bIns="60952" anchor="ctr"/>
          <a:lstStyle/>
          <a:p>
            <a:pPr algn="r" defTabSz="1219028"/>
            <a:fld id="{E704CC9B-E918-4F6D-B2BC-A6CAEB6B7B0C}" type="slidenum">
              <a:rPr lang="ru-RU" sz="1600" spc="-1" smtClean="0">
                <a:solidFill>
                  <a:srgbClr val="8B8B8B"/>
                </a:solidFill>
                <a:latin typeface="Calibri"/>
                <a:cs typeface="Arial" charset="0"/>
              </a:rPr>
              <a:pPr algn="r" defTabSz="1219028"/>
              <a:t>‹#›</a:t>
            </a:fld>
            <a:endParaRPr lang="ru-RU" sz="1600" spc="-1">
              <a:solidFill>
                <a:prstClr val="black"/>
              </a:solidFill>
              <a:latin typeface="Times New Roman"/>
              <a:cs typeface="Arial" charset="0"/>
            </a:endParaRPr>
          </a:p>
        </p:txBody>
      </p:sp>
      <p:sp>
        <p:nvSpPr>
          <p:cNvPr id="742" name="PlaceHolder 5"/>
          <p:cNvSpPr>
            <a:spLocks noGrp="1"/>
          </p:cNvSpPr>
          <p:nvPr>
            <p:ph type="body"/>
          </p:nvPr>
        </p:nvSpPr>
        <p:spPr>
          <a:xfrm>
            <a:off x="609600" y="1604521"/>
            <a:ext cx="1097232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Click to edit the outline text format</a:t>
            </a:r>
          </a:p>
          <a:p>
            <a:pPr marL="1151838" lvl="1" indent="-431939">
              <a:spcBef>
                <a:spcPts val="1512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3200" b="0" strike="noStrike" spc="-1">
                <a:solidFill>
                  <a:srgbClr val="000000"/>
                </a:solidFill>
                <a:latin typeface="Calibri"/>
              </a:rPr>
              <a:t>Second Outline Level</a:t>
            </a:r>
          </a:p>
          <a:p>
            <a:pPr marL="1727755" lvl="2" indent="-383946">
              <a:spcBef>
                <a:spcPts val="113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700" b="0" strike="noStrike" spc="-1">
                <a:solidFill>
                  <a:srgbClr val="000000"/>
                </a:solidFill>
                <a:latin typeface="Calibri"/>
              </a:rPr>
              <a:t>Third Outline Level</a:t>
            </a:r>
          </a:p>
          <a:p>
            <a:pPr marL="2303674" lvl="3" indent="-287959">
              <a:spcBef>
                <a:spcPts val="756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700" b="0" strike="noStrike" spc="-1">
                <a:solidFill>
                  <a:srgbClr val="000000"/>
                </a:solidFill>
                <a:latin typeface="Calibri"/>
              </a:rPr>
              <a:t>Fourth Outline Level</a:t>
            </a:r>
          </a:p>
          <a:p>
            <a:pPr marL="2879592" lvl="4" indent="-287959"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700" b="0" strike="noStrike" spc="-1">
                <a:solidFill>
                  <a:srgbClr val="000000"/>
                </a:solidFill>
                <a:latin typeface="Calibri"/>
              </a:rPr>
              <a:t>Fifth Outline Level</a:t>
            </a:r>
          </a:p>
          <a:p>
            <a:pPr marL="3455510" lvl="5" indent="-287959"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700" b="0" strike="noStrike" spc="-1">
                <a:solidFill>
                  <a:srgbClr val="000000"/>
                </a:solidFill>
                <a:latin typeface="Calibri"/>
              </a:rPr>
              <a:t>Sixth Outline Level</a:t>
            </a:r>
          </a:p>
          <a:p>
            <a:pPr marL="4031430" lvl="6" indent="-287959"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700" b="0" strike="noStrike" spc="-1">
                <a:solidFill>
                  <a:srgbClr val="000000"/>
                </a:solidFill>
                <a:latin typeface="Calibri"/>
              </a:rPr>
              <a:t>Seventh Outline Level</a:t>
            </a:r>
          </a:p>
        </p:txBody>
      </p:sp>
    </p:spTree>
    <p:extLst>
      <p:ext uri="{BB962C8B-B14F-4D97-AF65-F5344CB8AC3E}">
        <p14:creationId xmlns:p14="http://schemas.microsoft.com/office/powerpoint/2010/main" val="2251251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hdr="0" ftr="0" dt="0"/>
  <p:txStyles>
    <p:titleStyle/>
    <p:bodyStyle>
      <a:lvl1pPr marL="575986" indent="-431989">
        <a:spcBef>
          <a:spcPts val="1889"/>
        </a:spcBef>
        <a:buClr>
          <a:srgbClr val="000000"/>
        </a:buClr>
        <a:buSzPct val="45000"/>
        <a:buFont typeface="Wingdings" charset="2"/>
        <a:buChar char=""/>
        <a:defRPr/>
      </a:lvl1pPr>
    </p:bodyStyle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121909" tIns="60954" rIns="121909" bIns="60954" anchor="ctr"/>
          <a:lstStyle/>
          <a:p>
            <a:pPr algn="ctr">
              <a:lnSpc>
                <a:spcPct val="100000"/>
              </a:lnSpc>
            </a:pPr>
            <a:r>
              <a:rPr lang="ru-RU" sz="59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39" name="PlaceHolder 2"/>
          <p:cNvSpPr>
            <a:spLocks noGrp="1"/>
          </p:cNvSpPr>
          <p:nvPr>
            <p:ph type="dt"/>
          </p:nvPr>
        </p:nvSpPr>
        <p:spPr>
          <a:xfrm>
            <a:off x="609601" y="6356520"/>
            <a:ext cx="2844480" cy="364680"/>
          </a:xfrm>
          <a:prstGeom prst="rect">
            <a:avLst/>
          </a:prstGeom>
        </p:spPr>
        <p:txBody>
          <a:bodyPr lIns="121909" tIns="60954" rIns="121909" bIns="60954" anchor="ctr"/>
          <a:lstStyle/>
          <a:p>
            <a:pPr defTabSz="1219088"/>
            <a:endParaRPr lang="ru-RU" sz="1600" spc="-1">
              <a:solidFill>
                <a:prstClr val="black"/>
              </a:solidFill>
              <a:latin typeface="Times New Roman"/>
              <a:cs typeface="Arial" charset="0"/>
            </a:endParaRPr>
          </a:p>
        </p:txBody>
      </p:sp>
      <p:sp>
        <p:nvSpPr>
          <p:cNvPr id="740" name="PlaceHolder 3"/>
          <p:cNvSpPr>
            <a:spLocks noGrp="1"/>
          </p:cNvSpPr>
          <p:nvPr>
            <p:ph type="ftr"/>
          </p:nvPr>
        </p:nvSpPr>
        <p:spPr>
          <a:xfrm>
            <a:off x="4165440" y="6356520"/>
            <a:ext cx="3860160" cy="364680"/>
          </a:xfrm>
          <a:prstGeom prst="rect">
            <a:avLst/>
          </a:prstGeom>
        </p:spPr>
        <p:txBody>
          <a:bodyPr lIns="121909" tIns="60954" rIns="121909" bIns="60954" anchor="ctr"/>
          <a:lstStyle/>
          <a:p>
            <a:pPr defTabSz="1219088"/>
            <a:endParaRPr lang="ru-RU" sz="3200" spc="-1">
              <a:solidFill>
                <a:prstClr val="black"/>
              </a:solidFill>
              <a:latin typeface="Times New Roman"/>
              <a:cs typeface="Arial" charset="0"/>
            </a:endParaRPr>
          </a:p>
        </p:txBody>
      </p:sp>
      <p:sp>
        <p:nvSpPr>
          <p:cNvPr id="741" name="PlaceHolder 4"/>
          <p:cNvSpPr>
            <a:spLocks noGrp="1"/>
          </p:cNvSpPr>
          <p:nvPr>
            <p:ph type="sldNum"/>
          </p:nvPr>
        </p:nvSpPr>
        <p:spPr>
          <a:xfrm>
            <a:off x="8737440" y="6356520"/>
            <a:ext cx="2844480" cy="364680"/>
          </a:xfrm>
          <a:prstGeom prst="rect">
            <a:avLst/>
          </a:prstGeom>
        </p:spPr>
        <p:txBody>
          <a:bodyPr lIns="121909" tIns="60954" rIns="121909" bIns="60954" anchor="ctr"/>
          <a:lstStyle/>
          <a:p>
            <a:pPr algn="r" defTabSz="1219088"/>
            <a:fld id="{E704CC9B-E918-4F6D-B2BC-A6CAEB6B7B0C}" type="slidenum">
              <a:rPr lang="ru-RU" sz="1600" spc="-1" smtClean="0">
                <a:solidFill>
                  <a:srgbClr val="8B8B8B"/>
                </a:solidFill>
                <a:latin typeface="Calibri"/>
                <a:cs typeface="Arial" charset="0"/>
              </a:rPr>
              <a:pPr algn="r" defTabSz="1219088"/>
              <a:t>‹#›</a:t>
            </a:fld>
            <a:endParaRPr lang="ru-RU" sz="1600" spc="-1">
              <a:solidFill>
                <a:prstClr val="black"/>
              </a:solidFill>
              <a:latin typeface="Times New Roman"/>
              <a:cs typeface="Arial" charset="0"/>
            </a:endParaRPr>
          </a:p>
        </p:txBody>
      </p:sp>
      <p:sp>
        <p:nvSpPr>
          <p:cNvPr id="742" name="PlaceHolder 5"/>
          <p:cNvSpPr>
            <a:spLocks noGrp="1"/>
          </p:cNvSpPr>
          <p:nvPr>
            <p:ph type="body"/>
          </p:nvPr>
        </p:nvSpPr>
        <p:spPr>
          <a:xfrm>
            <a:off x="609600" y="1604521"/>
            <a:ext cx="1097232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Click to edit the outline text format</a:t>
            </a:r>
          </a:p>
          <a:p>
            <a:pPr marL="1151894" lvl="1" indent="-431960">
              <a:spcBef>
                <a:spcPts val="1512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3200" b="0" strike="noStrike" spc="-1">
                <a:solidFill>
                  <a:srgbClr val="000000"/>
                </a:solidFill>
                <a:latin typeface="Calibri"/>
              </a:rPr>
              <a:t>Second Outline Level</a:t>
            </a:r>
          </a:p>
          <a:p>
            <a:pPr marL="1727842" lvl="2" indent="-383965">
              <a:spcBef>
                <a:spcPts val="113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700" b="0" strike="noStrike" spc="-1">
                <a:solidFill>
                  <a:srgbClr val="000000"/>
                </a:solidFill>
                <a:latin typeface="Calibri"/>
              </a:rPr>
              <a:t>Third Outline Level</a:t>
            </a:r>
          </a:p>
          <a:p>
            <a:pPr marL="2303789" lvl="3" indent="-287974">
              <a:spcBef>
                <a:spcPts val="756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700" b="0" strike="noStrike" spc="-1">
                <a:solidFill>
                  <a:srgbClr val="000000"/>
                </a:solidFill>
                <a:latin typeface="Calibri"/>
              </a:rPr>
              <a:t>Fourth Outline Level</a:t>
            </a:r>
          </a:p>
          <a:p>
            <a:pPr marL="2879736" lvl="4" indent="-287974"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700" b="0" strike="noStrike" spc="-1">
                <a:solidFill>
                  <a:srgbClr val="000000"/>
                </a:solidFill>
                <a:latin typeface="Calibri"/>
              </a:rPr>
              <a:t>Fifth Outline Level</a:t>
            </a:r>
          </a:p>
          <a:p>
            <a:pPr marL="3455683" lvl="5" indent="-287974"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700" b="0" strike="noStrike" spc="-1">
                <a:solidFill>
                  <a:srgbClr val="000000"/>
                </a:solidFill>
                <a:latin typeface="Calibri"/>
              </a:rPr>
              <a:t>Sixth Outline Level</a:t>
            </a:r>
          </a:p>
          <a:p>
            <a:pPr marL="4031630" lvl="6" indent="-287974"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700" b="0" strike="noStrike" spc="-1">
                <a:solidFill>
                  <a:srgbClr val="000000"/>
                </a:solidFill>
                <a:latin typeface="Calibri"/>
              </a:rPr>
              <a:t>Seventh Outline Level</a:t>
            </a:r>
          </a:p>
        </p:txBody>
      </p:sp>
    </p:spTree>
    <p:extLst>
      <p:ext uri="{BB962C8B-B14F-4D97-AF65-F5344CB8AC3E}">
        <p14:creationId xmlns:p14="http://schemas.microsoft.com/office/powerpoint/2010/main" val="254137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hf hdr="0" ftr="0" dt="0"/>
  <p:txStyles>
    <p:titleStyle/>
    <p:bodyStyle>
      <a:lvl1pPr marL="575986" indent="-431989">
        <a:spcBef>
          <a:spcPts val="1889"/>
        </a:spcBef>
        <a:buClr>
          <a:srgbClr val="000000"/>
        </a:buClr>
        <a:buSzPct val="45000"/>
        <a:buFont typeface="Wingdings" charset="2"/>
        <a:buChar char=""/>
        <a:defRPr/>
      </a:lvl1pPr>
    </p:bodyStyle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91434" tIns="45717" rIns="91434" bIns="45717" anchor="ctr"/>
          <a:lstStyle/>
          <a:p>
            <a:pPr algn="ctr">
              <a:lnSpc>
                <a:spcPct val="100000"/>
              </a:lnSpc>
            </a:pPr>
            <a:r>
              <a:rPr lang="ru-RU" sz="5867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39" name="PlaceHolder 2"/>
          <p:cNvSpPr>
            <a:spLocks noGrp="1"/>
          </p:cNvSpPr>
          <p:nvPr>
            <p:ph type="dt"/>
          </p:nvPr>
        </p:nvSpPr>
        <p:spPr>
          <a:xfrm>
            <a:off x="609601" y="6356520"/>
            <a:ext cx="2844480" cy="364680"/>
          </a:xfrm>
          <a:prstGeom prst="rect">
            <a:avLst/>
          </a:prstGeom>
        </p:spPr>
        <p:txBody>
          <a:bodyPr lIns="91434" tIns="45717" rIns="91434" bIns="45717" anchor="ctr"/>
          <a:lstStyle/>
          <a:p>
            <a:pPr defTabSz="1219088"/>
            <a:endParaRPr lang="ru-RU" sz="1600" spc="-1">
              <a:solidFill>
                <a:prstClr val="black"/>
              </a:solidFill>
              <a:latin typeface="Times New Roman"/>
              <a:cs typeface="Arial" charset="0"/>
            </a:endParaRPr>
          </a:p>
        </p:txBody>
      </p:sp>
      <p:sp>
        <p:nvSpPr>
          <p:cNvPr id="740" name="PlaceHolder 3"/>
          <p:cNvSpPr>
            <a:spLocks noGrp="1"/>
          </p:cNvSpPr>
          <p:nvPr>
            <p:ph type="ftr"/>
          </p:nvPr>
        </p:nvSpPr>
        <p:spPr>
          <a:xfrm>
            <a:off x="4165440" y="6356520"/>
            <a:ext cx="3860160" cy="364680"/>
          </a:xfrm>
          <a:prstGeom prst="rect">
            <a:avLst/>
          </a:prstGeom>
        </p:spPr>
        <p:txBody>
          <a:bodyPr lIns="91434" tIns="45717" rIns="91434" bIns="45717" anchor="ctr"/>
          <a:lstStyle/>
          <a:p>
            <a:pPr defTabSz="1219088"/>
            <a:endParaRPr lang="ru-RU" sz="3200" spc="-1">
              <a:solidFill>
                <a:prstClr val="black"/>
              </a:solidFill>
              <a:latin typeface="Times New Roman"/>
              <a:cs typeface="Arial" charset="0"/>
            </a:endParaRPr>
          </a:p>
        </p:txBody>
      </p:sp>
      <p:sp>
        <p:nvSpPr>
          <p:cNvPr id="741" name="PlaceHolder 4"/>
          <p:cNvSpPr>
            <a:spLocks noGrp="1"/>
          </p:cNvSpPr>
          <p:nvPr>
            <p:ph type="sldNum"/>
          </p:nvPr>
        </p:nvSpPr>
        <p:spPr>
          <a:xfrm>
            <a:off x="8737440" y="6356520"/>
            <a:ext cx="2844480" cy="364680"/>
          </a:xfrm>
          <a:prstGeom prst="rect">
            <a:avLst/>
          </a:prstGeom>
        </p:spPr>
        <p:txBody>
          <a:bodyPr lIns="91434" tIns="45717" rIns="91434" bIns="45717" anchor="ctr"/>
          <a:lstStyle/>
          <a:p>
            <a:pPr algn="r" defTabSz="1219088"/>
            <a:fld id="{E704CC9B-E918-4F6D-B2BC-A6CAEB6B7B0C}" type="slidenum">
              <a:rPr lang="ru-RU" sz="1600" spc="-1" smtClean="0">
                <a:solidFill>
                  <a:srgbClr val="8B8B8B"/>
                </a:solidFill>
                <a:latin typeface="Calibri"/>
                <a:cs typeface="Arial" charset="0"/>
              </a:rPr>
              <a:pPr algn="r" defTabSz="1219088"/>
              <a:t>‹#›</a:t>
            </a:fld>
            <a:endParaRPr lang="ru-RU" sz="1600" spc="-1">
              <a:solidFill>
                <a:prstClr val="black"/>
              </a:solidFill>
              <a:latin typeface="Times New Roman"/>
              <a:cs typeface="Arial" charset="0"/>
            </a:endParaRPr>
          </a:p>
        </p:txBody>
      </p:sp>
      <p:sp>
        <p:nvSpPr>
          <p:cNvPr id="742" name="PlaceHolder 5"/>
          <p:cNvSpPr>
            <a:spLocks noGrp="1"/>
          </p:cNvSpPr>
          <p:nvPr>
            <p:ph type="body"/>
          </p:nvPr>
        </p:nvSpPr>
        <p:spPr>
          <a:xfrm>
            <a:off x="609600" y="1604521"/>
            <a:ext cx="1097232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Click to edit the outline text format</a:t>
            </a:r>
          </a:p>
          <a:p>
            <a:pPr marL="1151894" lvl="1" indent="-431960">
              <a:spcBef>
                <a:spcPts val="1512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3200" b="0" strike="noStrike" spc="-1">
                <a:solidFill>
                  <a:srgbClr val="000000"/>
                </a:solidFill>
                <a:latin typeface="Calibri"/>
              </a:rPr>
              <a:t>Second Outline Level</a:t>
            </a:r>
          </a:p>
          <a:p>
            <a:pPr marL="1727842" lvl="2" indent="-383965">
              <a:spcBef>
                <a:spcPts val="113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667" b="0" strike="noStrike" spc="-1">
                <a:solidFill>
                  <a:srgbClr val="000000"/>
                </a:solidFill>
                <a:latin typeface="Calibri"/>
              </a:rPr>
              <a:t>Third Outline Level</a:t>
            </a:r>
          </a:p>
          <a:p>
            <a:pPr marL="2303789" lvl="3" indent="-287974">
              <a:spcBef>
                <a:spcPts val="756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667" b="0" strike="noStrike" spc="-1">
                <a:solidFill>
                  <a:srgbClr val="000000"/>
                </a:solidFill>
                <a:latin typeface="Calibri"/>
              </a:rPr>
              <a:t>Fourth Outline Level</a:t>
            </a:r>
          </a:p>
          <a:p>
            <a:pPr marL="2879736" lvl="4" indent="-287974"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667" b="0" strike="noStrike" spc="-1">
                <a:solidFill>
                  <a:srgbClr val="000000"/>
                </a:solidFill>
                <a:latin typeface="Calibri"/>
              </a:rPr>
              <a:t>Fifth Outline Level</a:t>
            </a:r>
          </a:p>
          <a:p>
            <a:pPr marL="3455683" lvl="5" indent="-287974"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667" b="0" strike="noStrike" spc="-1">
                <a:solidFill>
                  <a:srgbClr val="000000"/>
                </a:solidFill>
                <a:latin typeface="Calibri"/>
              </a:rPr>
              <a:t>Sixth Outline Level</a:t>
            </a:r>
          </a:p>
          <a:p>
            <a:pPr marL="4031630" lvl="6" indent="-287974"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667" b="0" strike="noStrike" spc="-1">
                <a:solidFill>
                  <a:srgbClr val="000000"/>
                </a:solidFill>
                <a:latin typeface="Calibri"/>
              </a:rPr>
              <a:t>Seventh Outline Level</a:t>
            </a:r>
          </a:p>
        </p:txBody>
      </p:sp>
    </p:spTree>
    <p:extLst>
      <p:ext uri="{BB962C8B-B14F-4D97-AF65-F5344CB8AC3E}">
        <p14:creationId xmlns:p14="http://schemas.microsoft.com/office/powerpoint/2010/main" val="2309450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</p:sldLayoutIdLst>
  <p:hf hdr="0" ftr="0" dt="0"/>
  <p:txStyles>
    <p:titleStyle/>
    <p:bodyStyle>
      <a:lvl1pPr marL="575986" indent="-431989">
        <a:spcBef>
          <a:spcPts val="1889"/>
        </a:spcBef>
        <a:buClr>
          <a:srgbClr val="000000"/>
        </a:buClr>
        <a:buSzPct val="45000"/>
        <a:buFont typeface="Wingdings" charset="2"/>
        <a:buChar char=""/>
        <a:defRPr/>
      </a:lvl1pPr>
    </p:bodyStyle>
    <p:otherStyle/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91434" tIns="45717" rIns="91434" bIns="45717" anchor="ctr"/>
          <a:lstStyle/>
          <a:p>
            <a:pPr algn="ctr">
              <a:lnSpc>
                <a:spcPct val="100000"/>
              </a:lnSpc>
            </a:pPr>
            <a:r>
              <a:rPr lang="ru-RU" sz="5867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39" name="PlaceHolder 2"/>
          <p:cNvSpPr>
            <a:spLocks noGrp="1"/>
          </p:cNvSpPr>
          <p:nvPr>
            <p:ph type="dt"/>
          </p:nvPr>
        </p:nvSpPr>
        <p:spPr>
          <a:xfrm>
            <a:off x="609601" y="6356520"/>
            <a:ext cx="2844480" cy="364680"/>
          </a:xfrm>
          <a:prstGeom prst="rect">
            <a:avLst/>
          </a:prstGeom>
        </p:spPr>
        <p:txBody>
          <a:bodyPr lIns="91434" tIns="45717" rIns="91434" bIns="45717" anchor="ctr"/>
          <a:lstStyle/>
          <a:p>
            <a:pPr defTabSz="1219088"/>
            <a:endParaRPr lang="ru-RU" sz="1600" spc="-1">
              <a:solidFill>
                <a:prstClr val="black"/>
              </a:solidFill>
              <a:latin typeface="Times New Roman"/>
              <a:cs typeface="Arial" charset="0"/>
            </a:endParaRPr>
          </a:p>
        </p:txBody>
      </p:sp>
      <p:sp>
        <p:nvSpPr>
          <p:cNvPr id="740" name="PlaceHolder 3"/>
          <p:cNvSpPr>
            <a:spLocks noGrp="1"/>
          </p:cNvSpPr>
          <p:nvPr>
            <p:ph type="ftr"/>
          </p:nvPr>
        </p:nvSpPr>
        <p:spPr>
          <a:xfrm>
            <a:off x="4165440" y="6356520"/>
            <a:ext cx="3860160" cy="364680"/>
          </a:xfrm>
          <a:prstGeom prst="rect">
            <a:avLst/>
          </a:prstGeom>
        </p:spPr>
        <p:txBody>
          <a:bodyPr lIns="91434" tIns="45717" rIns="91434" bIns="45717" anchor="ctr"/>
          <a:lstStyle/>
          <a:p>
            <a:pPr defTabSz="1219088"/>
            <a:endParaRPr lang="ru-RU" sz="3200" spc="-1">
              <a:solidFill>
                <a:prstClr val="black"/>
              </a:solidFill>
              <a:latin typeface="Times New Roman"/>
              <a:cs typeface="Arial" charset="0"/>
            </a:endParaRPr>
          </a:p>
        </p:txBody>
      </p:sp>
      <p:sp>
        <p:nvSpPr>
          <p:cNvPr id="741" name="PlaceHolder 4"/>
          <p:cNvSpPr>
            <a:spLocks noGrp="1"/>
          </p:cNvSpPr>
          <p:nvPr>
            <p:ph type="sldNum"/>
          </p:nvPr>
        </p:nvSpPr>
        <p:spPr>
          <a:xfrm>
            <a:off x="8737440" y="6356520"/>
            <a:ext cx="2844480" cy="364680"/>
          </a:xfrm>
          <a:prstGeom prst="rect">
            <a:avLst/>
          </a:prstGeom>
        </p:spPr>
        <p:txBody>
          <a:bodyPr lIns="91434" tIns="45717" rIns="91434" bIns="45717" anchor="ctr"/>
          <a:lstStyle/>
          <a:p>
            <a:pPr algn="r" defTabSz="1219088"/>
            <a:fld id="{E704CC9B-E918-4F6D-B2BC-A6CAEB6B7B0C}" type="slidenum">
              <a:rPr lang="ru-RU" sz="1600" spc="-1" smtClean="0">
                <a:solidFill>
                  <a:srgbClr val="8B8B8B"/>
                </a:solidFill>
                <a:latin typeface="Calibri"/>
                <a:cs typeface="Arial" charset="0"/>
              </a:rPr>
              <a:pPr algn="r" defTabSz="1219088"/>
              <a:t>‹#›</a:t>
            </a:fld>
            <a:endParaRPr lang="ru-RU" sz="1600" spc="-1">
              <a:solidFill>
                <a:prstClr val="black"/>
              </a:solidFill>
              <a:latin typeface="Times New Roman"/>
              <a:cs typeface="Arial" charset="0"/>
            </a:endParaRPr>
          </a:p>
        </p:txBody>
      </p:sp>
      <p:sp>
        <p:nvSpPr>
          <p:cNvPr id="742" name="PlaceHolder 5"/>
          <p:cNvSpPr>
            <a:spLocks noGrp="1"/>
          </p:cNvSpPr>
          <p:nvPr>
            <p:ph type="body"/>
          </p:nvPr>
        </p:nvSpPr>
        <p:spPr>
          <a:xfrm>
            <a:off x="609600" y="1604521"/>
            <a:ext cx="1097232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Click to edit the outline text format</a:t>
            </a:r>
          </a:p>
          <a:p>
            <a:pPr marL="1151894" lvl="1" indent="-431960">
              <a:spcBef>
                <a:spcPts val="1512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3200" b="0" strike="noStrike" spc="-1">
                <a:solidFill>
                  <a:srgbClr val="000000"/>
                </a:solidFill>
                <a:latin typeface="Calibri"/>
              </a:rPr>
              <a:t>Second Outline Level</a:t>
            </a:r>
          </a:p>
          <a:p>
            <a:pPr marL="1727842" lvl="2" indent="-383965">
              <a:spcBef>
                <a:spcPts val="113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667" b="0" strike="noStrike" spc="-1">
                <a:solidFill>
                  <a:srgbClr val="000000"/>
                </a:solidFill>
                <a:latin typeface="Calibri"/>
              </a:rPr>
              <a:t>Third Outline Level</a:t>
            </a:r>
          </a:p>
          <a:p>
            <a:pPr marL="2303789" lvl="3" indent="-287974">
              <a:spcBef>
                <a:spcPts val="756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667" b="0" strike="noStrike" spc="-1">
                <a:solidFill>
                  <a:srgbClr val="000000"/>
                </a:solidFill>
                <a:latin typeface="Calibri"/>
              </a:rPr>
              <a:t>Fourth Outline Level</a:t>
            </a:r>
          </a:p>
          <a:p>
            <a:pPr marL="2879736" lvl="4" indent="-287974"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667" b="0" strike="noStrike" spc="-1">
                <a:solidFill>
                  <a:srgbClr val="000000"/>
                </a:solidFill>
                <a:latin typeface="Calibri"/>
              </a:rPr>
              <a:t>Fifth Outline Level</a:t>
            </a:r>
          </a:p>
          <a:p>
            <a:pPr marL="3455683" lvl="5" indent="-287974"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667" b="0" strike="noStrike" spc="-1">
                <a:solidFill>
                  <a:srgbClr val="000000"/>
                </a:solidFill>
                <a:latin typeface="Calibri"/>
              </a:rPr>
              <a:t>Sixth Outline Level</a:t>
            </a:r>
          </a:p>
          <a:p>
            <a:pPr marL="4031630" lvl="6" indent="-287974"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667" b="0" strike="noStrike" spc="-1">
                <a:solidFill>
                  <a:srgbClr val="000000"/>
                </a:solidFill>
                <a:latin typeface="Calibri"/>
              </a:rPr>
              <a:t>Seventh Outline Level</a:t>
            </a:r>
          </a:p>
        </p:txBody>
      </p:sp>
    </p:spTree>
    <p:extLst>
      <p:ext uri="{BB962C8B-B14F-4D97-AF65-F5344CB8AC3E}">
        <p14:creationId xmlns:p14="http://schemas.microsoft.com/office/powerpoint/2010/main" val="3492371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</p:sldLayoutIdLst>
  <p:hf hdr="0" ftr="0" dt="0"/>
  <p:txStyles>
    <p:titleStyle/>
    <p:bodyStyle>
      <a:lvl1pPr marL="575986" indent="-431989">
        <a:spcBef>
          <a:spcPts val="1889"/>
        </a:spcBef>
        <a:buClr>
          <a:srgbClr val="000000"/>
        </a:buClr>
        <a:buSzPct val="45000"/>
        <a:buFont typeface="Wingdings" charset="2"/>
        <a:buChar char=""/>
        <a:defRPr/>
      </a:lvl1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emf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g"/><Relationship Id="rId5" Type="http://schemas.openxmlformats.org/officeDocument/2006/relationships/image" Target="../media/image24.jpeg"/><Relationship Id="rId10" Type="http://schemas.openxmlformats.org/officeDocument/2006/relationships/image" Target="../media/image28.jpg"/><Relationship Id="rId4" Type="http://schemas.openxmlformats.org/officeDocument/2006/relationships/image" Target="../media/image23.png"/><Relationship Id="rId9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3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3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4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mailto:tulbaeva.nata@mail.ru" TargetMode="Externa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1958" y="3361344"/>
            <a:ext cx="6240693" cy="3236009"/>
          </a:xfrm>
          <a:prstGeom prst="rect">
            <a:avLst/>
          </a:prstGeom>
        </p:spPr>
      </p:pic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6144005" y="5035311"/>
            <a:ext cx="5215216" cy="1323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239" tIns="45613" rIns="91239" bIns="45613">
            <a:spAutoFit/>
          </a:bodyPr>
          <a:lstStyle>
            <a:lvl1pPr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sz="1600" b="1" dirty="0">
                <a:solidFill>
                  <a:srgbClr val="1F497D">
                    <a:lumMod val="75000"/>
                  </a:srgbClr>
                </a:solidFill>
                <a:latin typeface="Arial" charset="0"/>
              </a:rPr>
              <a:t>ГЛАВНЫЙ ВРАЧ ГБУЗ РКПЦ МИНЗДРАВА РБ ГЛАВНЫЙ ВНЕШТАТНЫЙ СПЕЦИАЛИСТ ПСИХОТЕРАПЕВТ МИНЗДРАВА РБ</a:t>
            </a:r>
          </a:p>
          <a:p>
            <a:pPr algn="ctr" eaLnBrk="1" hangingPunct="1"/>
            <a:endParaRPr lang="ru-RU" sz="1600" b="1" dirty="0">
              <a:solidFill>
                <a:srgbClr val="1F497D">
                  <a:lumMod val="75000"/>
                </a:srgbClr>
              </a:solidFill>
              <a:latin typeface="Arial" charset="0"/>
            </a:endParaRPr>
          </a:p>
          <a:p>
            <a:pPr algn="ctr" eaLnBrk="1" hangingPunct="1"/>
            <a:endParaRPr lang="ru-RU" sz="1600" b="1" dirty="0">
              <a:solidFill>
                <a:schemeClr val="tx2">
                  <a:lumMod val="75000"/>
                </a:schemeClr>
              </a:solidFill>
              <a:latin typeface="Arial" charset="0"/>
            </a:endParaRPr>
          </a:p>
        </p:txBody>
      </p:sp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5903978" y="3792855"/>
            <a:ext cx="5758973" cy="830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239" tIns="45613" rIns="91239" bIns="45613">
            <a:spAutoFit/>
          </a:bodyPr>
          <a:lstStyle>
            <a:lvl1pPr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sz="2400" b="1" dirty="0" err="1">
                <a:solidFill>
                  <a:srgbClr val="1F497D"/>
                </a:solidFill>
                <a:latin typeface="Arial" charset="0"/>
              </a:rPr>
              <a:t>Тулбаева</a:t>
            </a:r>
            <a:r>
              <a:rPr lang="ru-RU" sz="2400" b="1" dirty="0">
                <a:solidFill>
                  <a:srgbClr val="1F497D"/>
                </a:solidFill>
                <a:latin typeface="Arial" charset="0"/>
              </a:rPr>
              <a:t> </a:t>
            </a:r>
          </a:p>
          <a:p>
            <a:pPr algn="ctr" eaLnBrk="1" hangingPunct="1"/>
            <a:r>
              <a:rPr lang="ru-RU" sz="2400" b="1" dirty="0">
                <a:solidFill>
                  <a:srgbClr val="1F497D"/>
                </a:solidFill>
                <a:latin typeface="Arial" charset="0"/>
              </a:rPr>
              <a:t>Наталья </a:t>
            </a:r>
            <a:r>
              <a:rPr lang="ru-RU" sz="2400" b="1" dirty="0" err="1">
                <a:solidFill>
                  <a:srgbClr val="1F497D"/>
                </a:solidFill>
                <a:latin typeface="Arial" charset="0"/>
              </a:rPr>
              <a:t>Рифовна</a:t>
            </a:r>
            <a:endParaRPr lang="ru-RU" sz="2400" b="1" dirty="0">
              <a:solidFill>
                <a:srgbClr val="1F497D"/>
              </a:solidFill>
              <a:latin typeface="Arial" charset="0"/>
            </a:endParaRP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239349" y="1975433"/>
            <a:ext cx="11809312" cy="748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239" tIns="45613" rIns="91239" bIns="45613">
            <a:spAutoFit/>
          </a:bodyPr>
          <a:lstStyle>
            <a:lvl1pPr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sz="2133" b="1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суицидов несовершеннолетних: </a:t>
            </a:r>
            <a:endParaRPr lang="ru-RU" sz="2133" b="1" cap="all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ru-RU" sz="2133" b="1" cap="all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ВМЕСТЕ МЫ остановим </a:t>
            </a:r>
            <a:r>
              <a:rPr lang="ru-RU" sz="2133" b="1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их выбор</a:t>
            </a:r>
            <a:r>
              <a:rPr lang="en-US" sz="2133" b="1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altLang="ru-RU" sz="23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1077563" y="196581"/>
            <a:ext cx="11284151" cy="590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239" tIns="45613" rIns="91239" bIns="45613">
            <a:spAutoFit/>
          </a:bodyPr>
          <a:lstStyle>
            <a:lvl1pPr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sz="1800" b="1" dirty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ГБУЗ РЕСПУБЛИКАНСКИЙ КЛИНИЧЕСКИЙ ПСИХОТЕРАПЕВТИЧЕСКИЙ ЦЕНТР</a:t>
            </a:r>
          </a:p>
          <a:p>
            <a:pPr algn="ctr" eaLnBrk="1" hangingPunct="1">
              <a:lnSpc>
                <a:spcPct val="90000"/>
              </a:lnSpc>
            </a:pPr>
            <a:r>
              <a:rPr lang="ru-RU" sz="1800" b="1" dirty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МИНИСТЕРСТВА ЗДРАВООХРАНЕНИЯ РЕСПУБЛИКИ БАШКОРТОСТАН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907849" cy="907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035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2556" y="247556"/>
            <a:ext cx="10972800" cy="576064"/>
          </a:xfrm>
        </p:spPr>
        <p:txBody>
          <a:bodyPr/>
          <a:lstStyle/>
          <a:p>
            <a:r>
              <a:rPr lang="ru-RU" sz="1900" b="1" dirty="0" smtClean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ОСНОВНЫЕ ПОНЯТИЯ</a:t>
            </a:r>
            <a:endParaRPr lang="ru-RU" sz="1900" b="1" dirty="0">
              <a:solidFill>
                <a:srgbClr val="00206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7" name="Номер слайда 4"/>
          <p:cNvSpPr txBox="1">
            <a:spLocks/>
          </p:cNvSpPr>
          <p:nvPr/>
        </p:nvSpPr>
        <p:spPr>
          <a:xfrm>
            <a:off x="11160955" y="115303"/>
            <a:ext cx="936104" cy="6480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81633" tIns="40818" rIns="81633" bIns="40818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0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182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816364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224546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632728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040911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449093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2857275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265457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700" b="1" dirty="0" smtClean="0">
                <a:solidFill>
                  <a:srgbClr val="EEECE1">
                    <a:lumMod val="1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2700" b="1" dirty="0">
              <a:solidFill>
                <a:srgbClr val="EEECE1">
                  <a:lumMod val="1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55148" y="1254371"/>
            <a:ext cx="9263946" cy="3061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Суицид – преднамеренное действие человека в отношении самого себя, приводящее к гибели (ВОЗ).</a:t>
            </a:r>
            <a:endParaRPr lang="ru-RU" sz="1400" dirty="0">
              <a:solidFill>
                <a:srgbClr val="00206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12556" y="1704176"/>
            <a:ext cx="11004295" cy="3061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Попытка суицида (незавершенный суицид) – попытка самоубийства, суицидальный акт, не повлекший за собой смерть.</a:t>
            </a:r>
            <a:endParaRPr lang="ru-RU" sz="1400" dirty="0">
              <a:solidFill>
                <a:srgbClr val="00206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93388" y="2263246"/>
            <a:ext cx="11452366" cy="55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Суицидальное поведение – процесс, который включает в себя все разновидности и проявления психической деятельности,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направленной на лишение себя жизни.</a:t>
            </a:r>
            <a:endParaRPr lang="ru-RU" sz="1400" dirty="0">
              <a:solidFill>
                <a:srgbClr val="00206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33939" y="2963189"/>
            <a:ext cx="9561528" cy="55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Суицидальный риск – степень вероятности возникновения суицидальных побуждений, формирования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суицидального поведения и осуществление суицидальных действий. </a:t>
            </a:r>
            <a:endParaRPr lang="ru-RU" sz="1400" dirty="0">
              <a:solidFill>
                <a:srgbClr val="00206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24272" y="3678977"/>
            <a:ext cx="10804735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Селфхарм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это расстройство, 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которое 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сопровождается подсознательным или осознанным стремлением нанести себе вред. 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Эти 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действия не несут суицидального характера. 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endParaRPr lang="ru-RU" sz="1400" b="1" dirty="0">
              <a:solidFill>
                <a:srgbClr val="00206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13490" y="4378920"/>
            <a:ext cx="1089070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Несовершеннолетний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находящийся в социально опасном 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положении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- лицо, которое вследствие безнадзорности или беспризорности находится в обстановке, представляющей опасность для его жизни или здоровья либо не отвечающей требованиям к его воспитанию или содержанию, либо совершает правонарушение или антиобщественные 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действия (120-ФЗ).</a:t>
            </a:r>
            <a:endParaRPr 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913490" y="5428438"/>
            <a:ext cx="1089070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Семья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находящаяся в социально опасном 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положении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- семья, имеющая детей, находящихся в социально опасном положении, а также семья, где родители или иные законные представители несовершеннолетних не исполняют своих обязанностей по их воспитанию, обучению и (или) содержанию и (или) отрицательно влияют на их поведение либо жестоко обращаются с 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ними (120-ФЗ).</a:t>
            </a:r>
            <a:endParaRPr 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4299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2556" y="247556"/>
            <a:ext cx="10972800" cy="576064"/>
          </a:xfrm>
        </p:spPr>
        <p:txBody>
          <a:bodyPr/>
          <a:lstStyle/>
          <a:p>
            <a:r>
              <a:rPr lang="ru-RU" sz="1900" b="1" dirty="0" smtClean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ПРИНЯТА МЕЖВЕДОМСТВЕННАЯ ПРОГРАММА</a:t>
            </a:r>
            <a:endParaRPr lang="ru-RU" sz="1900" b="1" dirty="0">
              <a:solidFill>
                <a:srgbClr val="00206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7" name="Номер слайда 4"/>
          <p:cNvSpPr txBox="1">
            <a:spLocks/>
          </p:cNvSpPr>
          <p:nvPr/>
        </p:nvSpPr>
        <p:spPr>
          <a:xfrm>
            <a:off x="11069892" y="147520"/>
            <a:ext cx="936104" cy="6480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81633" tIns="40818" rIns="81633" bIns="40818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0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182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816364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224546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632728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040911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449093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2857275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265457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700" b="1" dirty="0" smtClean="0">
                <a:solidFill>
                  <a:srgbClr val="EEECE1">
                    <a:lumMod val="1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2700" b="1" dirty="0">
              <a:solidFill>
                <a:srgbClr val="EEECE1">
                  <a:lumMod val="1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8826" y="1262742"/>
            <a:ext cx="3725728" cy="5007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" name="Picture 36" descr="https://static.tildacdn.com/tild6232-3536-4763-b362-613661303532/ba48fc36-613c-451d-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373" y="1363617"/>
            <a:ext cx="1569093" cy="1743437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2" descr="О ШКОЛ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043" y="3696923"/>
            <a:ext cx="2472783" cy="1700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Прямоугольник 51"/>
          <p:cNvSpPr/>
          <p:nvPr/>
        </p:nvSpPr>
        <p:spPr>
          <a:xfrm>
            <a:off x="7609848" y="1209841"/>
            <a:ext cx="4118961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МИНИСТЕРСТВО ОБРАЗОВАНИЯ И НАУКИ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РЕСПУБЛИКИ БАШКОРТОСТАН</a:t>
            </a:r>
            <a:endParaRPr lang="ru-RU" sz="1400" dirty="0">
              <a:solidFill>
                <a:schemeClr val="accent3">
                  <a:lumMod val="50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7609848" y="2573379"/>
            <a:ext cx="4057457" cy="3061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МИНЗДРАВ РЕСПУБЛИКИ БАШКОРТОСТАН</a:t>
            </a:r>
            <a:endParaRPr lang="ru-RU" sz="1400" dirty="0">
              <a:solidFill>
                <a:schemeClr val="accent3">
                  <a:lumMod val="50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7609848" y="1934540"/>
            <a:ext cx="4057457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МИНИСТЕРСТВО КУЛЬТУРЫ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РЕСПУБЛИКИ БАШКОРТОСТАН</a:t>
            </a:r>
            <a:endParaRPr lang="ru-RU" sz="1400" dirty="0">
              <a:solidFill>
                <a:schemeClr val="accent3">
                  <a:lumMod val="50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7671352" y="2982722"/>
            <a:ext cx="4057457" cy="783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МИНИСТЕРСТВО СЕМЬИ, ТРУДА И СОЦИАЛЬНОЙ ЗАЩИТЫ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РЕСПУБЛИКИ БАШКОРТОСТАН</a:t>
            </a:r>
            <a:endParaRPr lang="ru-RU" sz="1400" dirty="0">
              <a:solidFill>
                <a:schemeClr val="accent3">
                  <a:lumMod val="50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7414261" y="4614075"/>
            <a:ext cx="4571637" cy="1014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ОРГАНЫ И УЧРЕЖДЕНИЯ СИСТЕМЫ ПРОФИЛАКТИКИ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БЕЗНАДЗОРНОСТИ И ПРАВОНАРУШЕНИЙ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chemeClr val="accent3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НЕСОВЕРШЕННОЛЕТНИХ</a:t>
            </a:r>
            <a:endParaRPr lang="ru-RU" sz="1400" dirty="0">
              <a:solidFill>
                <a:schemeClr val="accent3">
                  <a:lumMod val="50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7462896" y="3928341"/>
            <a:ext cx="4327338" cy="5366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ГОСКОМИТЕТ РЕСПУБЛИКИ БАШКОРТОСТАН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 МОЛОДЕЖНОЙ ПОЛИТИКЕ</a:t>
            </a:r>
            <a:endParaRPr lang="ru-RU" sz="1400" dirty="0">
              <a:solidFill>
                <a:schemeClr val="accent3">
                  <a:lumMod val="50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7832578" y="5812510"/>
            <a:ext cx="3857851" cy="55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ОРГАНЫ МЕСТНОГО САМОУПРАВЛЕНИЯ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chemeClr val="accent3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СФЕРЕ ОБРАЗОВАНИЯ</a:t>
            </a:r>
            <a:endParaRPr lang="ru-RU" sz="1400" dirty="0">
              <a:solidFill>
                <a:schemeClr val="accent3">
                  <a:lumMod val="50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643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6125" y="204587"/>
            <a:ext cx="10972800" cy="576064"/>
          </a:xfrm>
        </p:spPr>
        <p:txBody>
          <a:bodyPr/>
          <a:lstStyle/>
          <a:p>
            <a:r>
              <a:rPr lang="ru-RU" sz="1900" b="1" dirty="0" smtClean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ОРГАНИЗАЦИОННАЯ МОДЕЛЬ ПРОФИЛАКТИКИ СУИЦИДАЛЬНОГО ПОВЕДЕНИЯ ПОДРОСТКОВ НА УРОВНЕ СУБЪЕКТА РФ (по методическим рекомендациям)</a:t>
            </a:r>
            <a:endParaRPr lang="ru-RU" sz="1900" b="1" dirty="0">
              <a:solidFill>
                <a:srgbClr val="00206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7" name="Номер слайда 4"/>
          <p:cNvSpPr txBox="1">
            <a:spLocks/>
          </p:cNvSpPr>
          <p:nvPr/>
        </p:nvSpPr>
        <p:spPr>
          <a:xfrm>
            <a:off x="11160955" y="115303"/>
            <a:ext cx="936104" cy="6480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81633" tIns="40818" rIns="81633" bIns="40818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0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182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816364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224546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632728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040911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449093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2857275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265457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en-US" sz="2700" b="1" dirty="0" smtClean="0">
                <a:solidFill>
                  <a:srgbClr val="EEECE1">
                    <a:lumMod val="1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2700" b="1" dirty="0">
              <a:solidFill>
                <a:srgbClr val="EEECE1">
                  <a:lumMod val="1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6535799" y="1298861"/>
            <a:ext cx="5093208" cy="553357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ru-RU" sz="1400" b="1" dirty="0" smtClean="0">
                <a:solidFill>
                  <a:srgbClr val="9BBB59">
                    <a:lumMod val="50000"/>
                  </a:srgb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Семинары для педагогов, школьных психологов.</a:t>
            </a:r>
          </a:p>
          <a:p>
            <a:pPr algn="ctr">
              <a:lnSpc>
                <a:spcPct val="107000"/>
              </a:lnSpc>
            </a:pPr>
            <a:r>
              <a:rPr lang="ru-RU" sz="1400" b="1" dirty="0" smtClean="0">
                <a:solidFill>
                  <a:srgbClr val="9BBB59">
                    <a:lumMod val="50000"/>
                  </a:srgb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Наглядная информация для родителей и учащихся. </a:t>
            </a:r>
            <a:endParaRPr lang="ru-RU" sz="1400" dirty="0">
              <a:solidFill>
                <a:srgbClr val="9BBB59">
                  <a:lumMod val="50000"/>
                </a:srgb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528990" y="1187117"/>
            <a:ext cx="5748711" cy="7838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ru-RU" sz="1400" b="1" dirty="0" smtClean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ЭТАП</a:t>
            </a:r>
          </a:p>
          <a:p>
            <a:pPr algn="ctr">
              <a:lnSpc>
                <a:spcPct val="107000"/>
              </a:lnSpc>
            </a:pP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Популяционное </a:t>
            </a:r>
            <a:r>
              <a:rPr lang="ru-RU" sz="1400" b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психобразование</a:t>
            </a:r>
            <a:endParaRPr lang="ru-RU" sz="1400" b="1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</a:pP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(неспецифическое психопрофилактическое вмешательство)</a:t>
            </a:r>
            <a:endParaRPr lang="ru-RU" sz="14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58967" y="2377452"/>
            <a:ext cx="6018734" cy="124489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ru-RU" sz="1400" b="1" dirty="0" smtClean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этап</a:t>
            </a:r>
          </a:p>
          <a:p>
            <a:pPr algn="ctr">
              <a:lnSpc>
                <a:spcPct val="107000"/>
              </a:lnSpc>
            </a:pP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Психолого-педагогический мониторинг и сопровождение</a:t>
            </a:r>
          </a:p>
          <a:p>
            <a:pPr algn="ctr">
              <a:lnSpc>
                <a:spcPct val="107000"/>
              </a:lnSpc>
            </a:pP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(целенаправленные неспецифические психопрофилактические </a:t>
            </a:r>
          </a:p>
          <a:p>
            <a:pPr algn="ctr">
              <a:lnSpc>
                <a:spcPct val="107000"/>
              </a:lnSpc>
            </a:pP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вмешательства в условиях образовательного учреждения)</a:t>
            </a:r>
          </a:p>
          <a:p>
            <a:pPr algn="ctr">
              <a:lnSpc>
                <a:spcPct val="107000"/>
              </a:lnSpc>
            </a:pPr>
            <a:endParaRPr lang="ru-RU" sz="14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197000" y="3927374"/>
            <a:ext cx="5869540" cy="10143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ru-RU" sz="1400" b="1" dirty="0" smtClean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 этап</a:t>
            </a:r>
          </a:p>
          <a:p>
            <a:pPr algn="ctr">
              <a:lnSpc>
                <a:spcPct val="107000"/>
              </a:lnSpc>
            </a:pP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Медико-психологическая диагностика и коррекция</a:t>
            </a:r>
          </a:p>
          <a:p>
            <a:pPr algn="ctr">
              <a:lnSpc>
                <a:spcPct val="107000"/>
              </a:lnSpc>
            </a:pP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(специфические психопрофилактические вмешательства в условиях медицинских организаций общесоматической сети)</a:t>
            </a:r>
            <a:endParaRPr lang="ru-RU" sz="14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6362111" y="2536957"/>
            <a:ext cx="2872739" cy="783869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ru-RU" sz="1400" b="1" dirty="0" smtClean="0">
                <a:solidFill>
                  <a:srgbClr val="9BBB59">
                    <a:lumMod val="50000"/>
                  </a:srgb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Психодиагностический скрининг учащихся на риск депрессии и суицидов</a:t>
            </a:r>
            <a:endParaRPr lang="ru-RU" sz="1400" dirty="0">
              <a:solidFill>
                <a:srgbClr val="9BBB59">
                  <a:lumMod val="50000"/>
                </a:srgb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405624" y="5234680"/>
            <a:ext cx="5746765" cy="147540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ru-RU" sz="1400" b="1" dirty="0" smtClean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 этап</a:t>
            </a:r>
          </a:p>
          <a:p>
            <a:pPr algn="ctr">
              <a:lnSpc>
                <a:spcPct val="107000"/>
              </a:lnSpc>
            </a:pP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Специализированная медицинская помощь</a:t>
            </a:r>
          </a:p>
          <a:p>
            <a:pPr algn="ctr">
              <a:lnSpc>
                <a:spcPct val="107000"/>
              </a:lnSpc>
            </a:pP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(целенаправленные специфические психопрофилактические </a:t>
            </a:r>
          </a:p>
          <a:p>
            <a:pPr algn="ctr">
              <a:lnSpc>
                <a:spcPct val="107000"/>
              </a:lnSpc>
            </a:pP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вмешательства в условиях специализированных </a:t>
            </a:r>
          </a:p>
          <a:p>
            <a:pPr algn="ctr">
              <a:lnSpc>
                <a:spcPct val="107000"/>
              </a:lnSpc>
            </a:pP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медицинских организаций)</a:t>
            </a:r>
          </a:p>
          <a:p>
            <a:pPr algn="ctr">
              <a:lnSpc>
                <a:spcPct val="107000"/>
              </a:lnSpc>
            </a:pPr>
            <a:endParaRPr lang="ru-RU" sz="1400" dirty="0">
              <a:solidFill>
                <a:srgbClr val="9BBB59">
                  <a:lumMod val="50000"/>
                </a:srgb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6677716" y="5784632"/>
            <a:ext cx="5242076" cy="322845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ru-RU" sz="1400" b="1" dirty="0" smtClean="0">
                <a:solidFill>
                  <a:srgbClr val="9BBB59">
                    <a:lumMod val="50000"/>
                  </a:srgb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Диагностика, лечение и психосоциальная реабилитация</a:t>
            </a:r>
            <a:endParaRPr lang="ru-RU" sz="1400" dirty="0">
              <a:solidFill>
                <a:srgbClr val="9BBB59">
                  <a:lumMod val="50000"/>
                </a:srgb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9234850" y="2531937"/>
            <a:ext cx="2872739" cy="783869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ru-RU" sz="1400" b="1" dirty="0" smtClean="0">
                <a:solidFill>
                  <a:srgbClr val="9BBB59">
                    <a:lumMod val="50000"/>
                  </a:srgb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Психолого-педагогическое консультирование, коррекция и поддержка</a:t>
            </a:r>
            <a:endParaRPr lang="ru-RU" sz="1400" dirty="0">
              <a:solidFill>
                <a:srgbClr val="9BBB59">
                  <a:lumMod val="50000"/>
                </a:srgb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091116" y="4042630"/>
            <a:ext cx="1970187" cy="783869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ru-RU" sz="1400" b="1" dirty="0" smtClean="0">
                <a:solidFill>
                  <a:srgbClr val="9BBB59">
                    <a:lumMod val="50000"/>
                  </a:srgb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Психодиагностика – медицинский психолог</a:t>
            </a:r>
            <a:endParaRPr lang="ru-RU" sz="1400" dirty="0">
              <a:solidFill>
                <a:srgbClr val="9BBB59">
                  <a:lumMod val="50000"/>
                </a:srgb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110455" y="4024097"/>
            <a:ext cx="1695345" cy="783869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ru-RU" sz="1400" b="1" dirty="0" smtClean="0">
                <a:solidFill>
                  <a:srgbClr val="9BBB59">
                    <a:lumMod val="50000"/>
                  </a:srgb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Медосмотр </a:t>
            </a:r>
          </a:p>
          <a:p>
            <a:pPr algn="ctr">
              <a:lnSpc>
                <a:spcPct val="107000"/>
              </a:lnSpc>
            </a:pPr>
            <a:r>
              <a:rPr lang="ru-RU" sz="1400" b="1" dirty="0" smtClean="0">
                <a:solidFill>
                  <a:srgbClr val="9BBB59">
                    <a:lumMod val="50000"/>
                  </a:srgb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ru-RU" sz="1400" b="1" dirty="0" err="1" smtClean="0">
                <a:solidFill>
                  <a:srgbClr val="9BBB59">
                    <a:lumMod val="50000"/>
                  </a:srgb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профосмотр</a:t>
            </a:r>
            <a:r>
              <a:rPr lang="ru-RU" sz="1400" b="1" dirty="0" smtClean="0">
                <a:solidFill>
                  <a:srgbClr val="9BBB59">
                    <a:lumMod val="50000"/>
                  </a:srgb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–</a:t>
            </a:r>
          </a:p>
          <a:p>
            <a:pPr algn="ctr">
              <a:lnSpc>
                <a:spcPct val="107000"/>
              </a:lnSpc>
            </a:pPr>
            <a:r>
              <a:rPr lang="ru-RU" sz="1400" b="1" dirty="0" smtClean="0">
                <a:solidFill>
                  <a:srgbClr val="9BBB59">
                    <a:lumMod val="50000"/>
                  </a:srgb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врач-психиатр</a:t>
            </a:r>
            <a:endParaRPr lang="ru-RU" sz="1400" dirty="0">
              <a:solidFill>
                <a:srgbClr val="9BBB59">
                  <a:lumMod val="50000"/>
                </a:srgb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9854952" y="3904006"/>
            <a:ext cx="2337048" cy="1244893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ru-RU" sz="1400" b="1" dirty="0" smtClean="0">
                <a:solidFill>
                  <a:srgbClr val="9BBB59">
                    <a:lumMod val="50000"/>
                  </a:srgb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Психолого-психотерапевтическая помощь – </a:t>
            </a:r>
          </a:p>
          <a:p>
            <a:pPr algn="ctr">
              <a:lnSpc>
                <a:spcPct val="107000"/>
              </a:lnSpc>
            </a:pPr>
            <a:r>
              <a:rPr lang="ru-RU" sz="1400" b="1" dirty="0" smtClean="0">
                <a:solidFill>
                  <a:srgbClr val="9BBB59">
                    <a:lumMod val="50000"/>
                  </a:srgb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Врач-психотерапевт, медицинский психолог</a:t>
            </a:r>
            <a:endParaRPr lang="ru-RU" sz="1400" dirty="0">
              <a:solidFill>
                <a:srgbClr val="9BBB59">
                  <a:lumMod val="50000"/>
                </a:srgb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 flipV="1">
            <a:off x="526125" y="2084526"/>
            <a:ext cx="11393667" cy="254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flipV="1">
            <a:off x="816746" y="3622345"/>
            <a:ext cx="11103046" cy="973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H="1">
            <a:off x="337351" y="3720108"/>
            <a:ext cx="431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405624" y="5148899"/>
            <a:ext cx="1169143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H="1" flipV="1">
            <a:off x="258967" y="6743209"/>
            <a:ext cx="11838092" cy="526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0767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38677" y="1176267"/>
            <a:ext cx="1511775" cy="1666572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609600" y="312738"/>
            <a:ext cx="10972800" cy="576064"/>
          </a:xfrm>
          <a:prstGeom prst="rect">
            <a:avLst/>
          </a:prstGeom>
        </p:spPr>
        <p:txBody>
          <a:bodyPr lIns="91436" tIns="45718" rIns="91436" bIns="45718"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5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5pPr>
            <a:lvl6pPr marL="544229"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6pPr>
            <a:lvl7pPr marL="1088458"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7pPr>
            <a:lvl8pPr marL="1632687"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8pPr>
            <a:lvl9pPr marL="2176916"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19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КОЛИЧЕСТВО </a:t>
            </a:r>
            <a:r>
              <a:rPr lang="ru-RU" sz="19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ЗАВЕРШЕННЫХ СУИЦИДОВ И ПОПЫТОК СУИЦИДОВ в РБ, чел.</a:t>
            </a:r>
            <a:endParaRPr lang="ru-RU" sz="19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Номер слайда 4"/>
          <p:cNvSpPr txBox="1">
            <a:spLocks/>
          </p:cNvSpPr>
          <p:nvPr/>
        </p:nvSpPr>
        <p:spPr>
          <a:xfrm>
            <a:off x="11114348" y="127969"/>
            <a:ext cx="936104" cy="6480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81633" tIns="40818" rIns="81633" bIns="40818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0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182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816364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224546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632728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040911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449093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2857275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265457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en-US" sz="2700" b="1" dirty="0" smtClean="0">
                <a:solidFill>
                  <a:srgbClr val="EEECE1">
                    <a:lumMod val="1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2700" b="1" dirty="0">
              <a:solidFill>
                <a:srgbClr val="EEECE1">
                  <a:lumMod val="1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8392608"/>
              </p:ext>
            </p:extLst>
          </p:nvPr>
        </p:nvGraphicFramePr>
        <p:xfrm>
          <a:off x="4543338" y="2842839"/>
          <a:ext cx="4467497" cy="2246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AutoShape 4" descr="https://st2.depositphotos.com/1001435/7084/i/950/depositphotos_70840705-stock-photo-sad-teenag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https://st2.depositphotos.com/1001435/7084/i/950/depositphotos_70840705-stock-photo-sad-teenager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3" name="Picture 7" descr="C:\Users\User\Downloads\hb8DTNKmN2Y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8135" y="1260090"/>
            <a:ext cx="2077902" cy="1355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10835" y="1154842"/>
            <a:ext cx="3039617" cy="5416225"/>
          </a:xfrm>
          <a:prstGeom prst="rect">
            <a:avLst/>
          </a:prstGeom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4827163"/>
              </p:ext>
            </p:extLst>
          </p:nvPr>
        </p:nvGraphicFramePr>
        <p:xfrm>
          <a:off x="159799" y="5432831"/>
          <a:ext cx="9374820" cy="11382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76039"/>
                <a:gridCol w="498612"/>
                <a:gridCol w="366501"/>
                <a:gridCol w="366501"/>
                <a:gridCol w="366501"/>
                <a:gridCol w="366501"/>
                <a:gridCol w="366501"/>
                <a:gridCol w="366501"/>
                <a:gridCol w="366501"/>
                <a:gridCol w="366501"/>
                <a:gridCol w="366501"/>
                <a:gridCol w="366501"/>
                <a:gridCol w="410090"/>
                <a:gridCol w="411009"/>
                <a:gridCol w="392740"/>
                <a:gridCol w="465810"/>
                <a:gridCol w="438409"/>
                <a:gridCol w="420142"/>
                <a:gridCol w="411008"/>
                <a:gridCol w="420141"/>
                <a:gridCol w="465810"/>
              </a:tblGrid>
              <a:tr h="3554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Год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2004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2005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2006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2007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2008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2009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2011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2012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2013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2014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2015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2016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2017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2018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2019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2020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2021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2022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2023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Количество самоубийств несовершеннолетних (чел.)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    84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79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67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66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 63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 65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 68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50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36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37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36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48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41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35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  31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 </a:t>
                      </a:r>
                      <a:r>
                        <a:rPr lang="ru-RU" sz="1200" dirty="0" smtClean="0">
                          <a:effectLst/>
                        </a:rPr>
                        <a:t> 30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 22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 </a:t>
                      </a:r>
                      <a:r>
                        <a:rPr lang="ru-RU" sz="1200" dirty="0" smtClean="0">
                          <a:effectLst/>
                        </a:rPr>
                        <a:t> 27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 22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 28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5575" y="1073572"/>
            <a:ext cx="4957963" cy="4284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7325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840" y="164637"/>
            <a:ext cx="10972320" cy="658043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КОЛИЧЕСТВО ЗАВЕРШЕННЫХ СУИЦИДОВ В РЕСПУБЛИКЕ БАШКОРТОСТАН </a:t>
            </a:r>
            <a:br>
              <a:rPr lang="ru-RU" sz="1800" b="1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</a:br>
            <a:r>
              <a:rPr lang="ru-RU" sz="1800" b="1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ЗА </a:t>
            </a:r>
            <a:r>
              <a:rPr lang="ru-RU" sz="1800" b="1" dirty="0" smtClean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2020 – 2023 </a:t>
            </a:r>
            <a:r>
              <a:rPr lang="ru-RU" sz="1800" b="1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ГГ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314560" y="1065051"/>
            <a:ext cx="923714" cy="3796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1867" b="1" dirty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2022 г.</a:t>
            </a:r>
            <a:endParaRPr lang="ru-RU" sz="1867" dirty="0"/>
          </a:p>
        </p:txBody>
      </p:sp>
      <p:graphicFrame>
        <p:nvGraphicFramePr>
          <p:cNvPr id="5" name="Объект 7"/>
          <p:cNvGraphicFramePr>
            <a:graphicFrameLocks/>
          </p:cNvGraphicFramePr>
          <p:nvPr>
            <p:extLst/>
          </p:nvPr>
        </p:nvGraphicFramePr>
        <p:xfrm>
          <a:off x="-624747" y="4122712"/>
          <a:ext cx="5615947" cy="27376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878667" y="3966961"/>
            <a:ext cx="1034295" cy="3796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867" b="1" dirty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2021 г.</a:t>
            </a:r>
            <a:endParaRPr lang="ru-RU" sz="1867" dirty="0"/>
          </a:p>
        </p:txBody>
      </p:sp>
      <p:graphicFrame>
        <p:nvGraphicFramePr>
          <p:cNvPr id="11" name="Объект 7"/>
          <p:cNvGraphicFramePr>
            <a:graphicFrameLocks/>
          </p:cNvGraphicFramePr>
          <p:nvPr>
            <p:extLst/>
          </p:nvPr>
        </p:nvGraphicFramePr>
        <p:xfrm>
          <a:off x="6288022" y="4101075"/>
          <a:ext cx="4512501" cy="2756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10816976" y="4026289"/>
            <a:ext cx="923714" cy="3796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1867" b="1" dirty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2020 г.</a:t>
            </a:r>
            <a:endParaRPr lang="ru-RU" sz="1867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0299873" y="2538532"/>
            <a:ext cx="1502416" cy="42056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133" b="1" dirty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Всего 22</a:t>
            </a:r>
            <a:endParaRPr lang="ru-RU" sz="2133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175787" y="4940784"/>
            <a:ext cx="1471044" cy="42056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133" b="1" dirty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Всего 27</a:t>
            </a:r>
            <a:endParaRPr lang="ru-RU" sz="2133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10320470" y="5157193"/>
            <a:ext cx="1481820" cy="42056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133" b="1" dirty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Всего 22</a:t>
            </a:r>
            <a:endParaRPr lang="ru-RU" sz="2133" dirty="0"/>
          </a:p>
        </p:txBody>
      </p:sp>
      <p:graphicFrame>
        <p:nvGraphicFramePr>
          <p:cNvPr id="17" name="Объект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1973675"/>
              </p:ext>
            </p:extLst>
          </p:nvPr>
        </p:nvGraphicFramePr>
        <p:xfrm>
          <a:off x="325170" y="439339"/>
          <a:ext cx="5568619" cy="3610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8" name="Объект 7"/>
          <p:cNvGraphicFramePr>
            <a:graphicFrameLocks/>
          </p:cNvGraphicFramePr>
          <p:nvPr>
            <p:extLst/>
          </p:nvPr>
        </p:nvGraphicFramePr>
        <p:xfrm>
          <a:off x="5917531" y="597267"/>
          <a:ext cx="5664629" cy="33340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3395814" y="1065051"/>
            <a:ext cx="1034295" cy="3796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867" b="1" dirty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2023 г.</a:t>
            </a:r>
            <a:endParaRPr lang="ru-RU" sz="1867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4175786" y="2416561"/>
            <a:ext cx="1471044" cy="42056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133" b="1" dirty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Всего 28</a:t>
            </a:r>
          </a:p>
        </p:txBody>
      </p:sp>
      <p:sp>
        <p:nvSpPr>
          <p:cNvPr id="16" name="Номер слайда 4"/>
          <p:cNvSpPr txBox="1">
            <a:spLocks/>
          </p:cNvSpPr>
          <p:nvPr/>
        </p:nvSpPr>
        <p:spPr>
          <a:xfrm>
            <a:off x="11160955" y="115303"/>
            <a:ext cx="936104" cy="6480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81633" tIns="40818" rIns="81633" bIns="40818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0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182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816364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224546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632728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040911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449093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2857275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265457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en-US" sz="2700" b="1" dirty="0" smtClean="0">
                <a:solidFill>
                  <a:srgbClr val="EEECE1">
                    <a:lumMod val="1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2700" b="1" dirty="0">
              <a:solidFill>
                <a:srgbClr val="EEECE1">
                  <a:lumMod val="1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497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8561652"/>
              </p:ext>
            </p:extLst>
          </p:nvPr>
        </p:nvGraphicFramePr>
        <p:xfrm>
          <a:off x="262550" y="1059257"/>
          <a:ext cx="11651810" cy="56894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70801"/>
                <a:gridCol w="1042744"/>
                <a:gridCol w="960733"/>
                <a:gridCol w="902151"/>
                <a:gridCol w="949016"/>
                <a:gridCol w="949016"/>
                <a:gridCol w="1054463"/>
                <a:gridCol w="1054463"/>
                <a:gridCol w="1045677"/>
                <a:gridCol w="761556"/>
                <a:gridCol w="796705"/>
                <a:gridCol w="764485"/>
              </a:tblGrid>
              <a:tr h="324170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образование (район, город)</a:t>
                      </a:r>
                      <a:endParaRPr lang="ru-RU" sz="11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79" marR="7579" marT="7579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Образовательные организации (юр. лица)</a:t>
                      </a:r>
                      <a:endParaRPr lang="ru-RU" sz="1100" b="1" i="0" u="none" strike="noStrike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79" marR="7579" marT="7579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 gridSpan="4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Сведения о психологическом тестировании</a:t>
                      </a:r>
                      <a:endParaRPr lang="ru-RU" sz="1100" b="1" i="0" u="none" strike="noStrike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79" marR="7579" marT="7579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Сведения о помощи обучающимся</a:t>
                      </a:r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79" marR="7579" marT="7579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несовершеннолетних, совершивших попытку суицида в 2024 году</a:t>
                      </a:r>
                      <a:endParaRPr lang="ru-RU" sz="1100" b="1" i="0" u="none" strike="noStrike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79" marR="7579" marT="7579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53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имеющих риск тревожных состояний и </a:t>
                      </a:r>
                      <a:r>
                        <a:rPr lang="ru-RU" sz="1100" b="1" u="none" strike="noStrike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аутоагрессивного</a:t>
                      </a:r>
                      <a:r>
                        <a:rPr lang="ru-RU" sz="11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поведения</a:t>
                      </a:r>
                      <a:endParaRPr lang="ru-RU" sz="11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79" marR="7579" marT="7579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33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обучающихся, подлежащих тестированию</a:t>
                      </a:r>
                      <a:endParaRPr lang="ru-RU" sz="1100" b="1" i="0" u="none" strike="noStrike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79" marR="7579" marT="7579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прошедших мониторинг по уважительной причине (болезнь/отъезды)</a:t>
                      </a:r>
                      <a:endParaRPr lang="ru-RU" sz="11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79" marR="7579" marT="7579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родителей, отказавшихся от тестирования в письменной и устной форме</a:t>
                      </a:r>
                      <a:endParaRPr lang="ru-RU" sz="11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79" marR="7579" marT="7579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 - прошли тестирование</a:t>
                      </a:r>
                      <a:endParaRPr lang="ru-RU" sz="11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79" marR="7579" marT="7579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имеющих риск тревожных состояний и </a:t>
                      </a:r>
                      <a:r>
                        <a:rPr lang="ru-RU" sz="1100" b="1" u="none" strike="noStrike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аутоагрессивного</a:t>
                      </a:r>
                      <a:r>
                        <a:rPr lang="ru-RU" sz="11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поведения</a:t>
                      </a:r>
                      <a:endParaRPr lang="ru-RU" sz="11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79" marR="7579" marT="7579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 проводится работа школьными психологами педагогами (из гр. 5).</a:t>
                      </a:r>
                      <a:endParaRPr lang="ru-RU" sz="11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79" marR="7579" marT="7579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</a:t>
                      </a:r>
                      <a:endParaRPr lang="ru-RU" sz="11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79" marR="7579" marT="7579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</a:t>
                      </a:r>
                      <a:endParaRPr lang="ru-RU" sz="11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79" marR="7579" marT="7579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 завершенных суицидов</a:t>
                      </a:r>
                      <a:endParaRPr lang="ru-RU" sz="11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79" marR="7579" marT="7579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</a:tr>
              <a:tr h="8268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направлены в медицинские организации (из гр. 5)</a:t>
                      </a:r>
                      <a:endParaRPr lang="ru-RU" sz="11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79" marR="7579" marT="7579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отказались от оказания помощи (из гр. 5)</a:t>
                      </a:r>
                      <a:endParaRPr lang="ru-RU" sz="11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79" marR="7579" marT="7579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576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Абзелиловский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район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</a:tr>
              <a:tr h="23576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Баймакский район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3883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</a:tr>
              <a:tr h="23576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Белорецкий район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6927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1982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874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</a:tr>
              <a:tr h="3668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Бурзянский район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1791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</a:tr>
              <a:tr h="2571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Зианчуринский район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</a:tr>
              <a:tr h="2301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Зилаирский район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</a:tr>
              <a:tr h="3668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Кугарчинский район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</a:tr>
              <a:tr h="2084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Учалинский район</a:t>
                      </a:r>
                      <a:r>
                        <a:rPr lang="ru-RU" sz="1200" b="0" i="0" u="sng" strike="noStrike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</a:tr>
              <a:tr h="2084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город Сибай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3538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</a:tr>
              <a:tr h="3668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ЗАТО Межгорье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684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</a:tr>
              <a:tr h="6509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26485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20438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17608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8ECE58-DD8F-41A7-82C0-941C977FA5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8106950" y="5541384"/>
            <a:ext cx="3698769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Unicode MS" panose="020B0604020202020204" pitchFamily="34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5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Unicode MS" panose="020B0604020202020204" pitchFamily="34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5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Рюноскэ</a:t>
            </a:r>
            <a:r>
              <a:rPr kumimoji="0" lang="ru-RU" altLang="ru-RU" sz="15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5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Акутагава</a:t>
            </a:r>
            <a:r>
              <a:rPr kumimoji="0" lang="ru-RU" altLang="ru-RU" sz="15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(35 лет) . Завещание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ru-RU" alt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231271" y="1055221"/>
            <a:ext cx="10511074" cy="50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defTabSz="361950" eaLnBrk="0" fontAlgn="base" hangingPunct="0">
              <a:spcBef>
                <a:spcPct val="0"/>
              </a:spcBef>
              <a:spcAft>
                <a:spcPct val="0"/>
              </a:spcAft>
              <a:tabLst>
                <a:tab pos="361950" algn="l"/>
              </a:tabLst>
            </a:pPr>
            <a:r>
              <a:rPr lang="ru-RU" alt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Еще </a:t>
            </a:r>
            <a:r>
              <a:rPr lang="ru-RU" alt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никто не описал достоверно психологию самоубийцы. Видимо, это объясняется недостаточным самолюбием самоубийцы или недостаточным психологическим интересом к нему самому</a:t>
            </a:r>
            <a:r>
              <a:rPr lang="ru-RU" alt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Первое</a:t>
            </a: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о чем я подумал, - как сделать так, чтобы умереть без мучений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Разумеется, самый лучший способ для этого - повеситься. Но стоило мне представить себя повесившимся, как я почувствовал переполняющее меня эстетическое неприятие этого. (Помню, я как-то полюбил женщину, но стоило мне увидеть, как некрасиво пишет она иероглифы, и любовь моментально улетучилась.) Не удастся мне достичь желаемого результата и утопившись, так как я умею плавать. Но даже если паче чаяния мне бы это удалось, я испытаю гораздо больше мучений, чем повесившись. Смерть под колесами поезда внушает мне такое же неприятие, о котором я уже говорил. Застрелиться или зарезать себя мне тоже не удастся, поскольку у меня дрожат руки. Безобразным будет зрелище, если я брошусь с крыши многоэтажного здания. Исходя из всего этого, я решил умереть, воспользовавшись снотворным. Умереть таким способом мучительнее, чем повеситься. Но зато не вызывает того отвращения, как повешение, и, кроме того, не несет опасности, что меня вернут к жизни; в этом преимущество такого метода. Правда, достать снотворное будет делом не таким уж простым. </a:t>
            </a: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Но, приняв твердое решение покончить с собой, я постараюсь использовать все доступные мне возможности,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чтобы достать его. И одновременно постараюсь приобрести как можно больше сведений по токсикологии. </a:t>
            </a: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Следующее, что я продумал, - это место, где покончу с собой. </a:t>
            </a: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Однако,  даже выбрав  способ  самоубийства,  я все еще  наполовину  </a:t>
            </a:r>
            <a:r>
              <a:rPr lang="ru-RU" alt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 привязан  </a:t>
            </a:r>
            <a:r>
              <a:rPr lang="ru-RU" alt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жизни. Каждый кончает с собой  только в случае "неизбежности", </a:t>
            </a:r>
            <a:r>
              <a:rPr lang="ru-RU" alt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он </a:t>
            </a:r>
            <a:r>
              <a:rPr lang="ru-RU" alt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его понимает. Люди, решительно совершавшие в прошлом самоубийство, </a:t>
            </a:r>
            <a:r>
              <a:rPr lang="ru-RU" alt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были </a:t>
            </a:r>
            <a:r>
              <a:rPr lang="ru-RU" alt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первую очередь обладать  </a:t>
            </a:r>
            <a:r>
              <a:rPr lang="ru-RU" alt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мужеством. </a:t>
            </a: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 </a:t>
            </a:r>
            <a:r>
              <a:rPr lang="ru-RU" alt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последнее.  Я  постарался сделать  все,  чтобы  никто  из  семьи  </a:t>
            </a:r>
            <a:r>
              <a:rPr lang="ru-RU" alt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догадался</a:t>
            </a:r>
            <a:r>
              <a:rPr lang="ru-RU" alt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что я замышляю покончить с собой.</a:t>
            </a:r>
            <a:endParaRPr kumimoji="0" lang="ru-RU" altLang="ru-RU" sz="1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4"/>
          <p:cNvSpPr txBox="1">
            <a:spLocks/>
          </p:cNvSpPr>
          <p:nvPr/>
        </p:nvSpPr>
        <p:spPr>
          <a:xfrm>
            <a:off x="11160955" y="115303"/>
            <a:ext cx="936104" cy="6480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81633" tIns="40818" rIns="81633" bIns="40818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0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182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816364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224546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632728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040911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449093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2857275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265457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en-US" sz="2700" b="1" dirty="0" smtClean="0">
                <a:solidFill>
                  <a:srgbClr val="EEECE1">
                    <a:lumMod val="1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2700" b="1" dirty="0">
              <a:solidFill>
                <a:srgbClr val="EEECE1">
                  <a:lumMod val="1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32532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4"/>
          <p:cNvSpPr txBox="1">
            <a:spLocks/>
          </p:cNvSpPr>
          <p:nvPr/>
        </p:nvSpPr>
        <p:spPr>
          <a:xfrm>
            <a:off x="11160955" y="115303"/>
            <a:ext cx="936104" cy="6480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81633" tIns="40818" rIns="81633" bIns="40818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0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182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816364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224546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632728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040911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449093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2857275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265457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en-US" sz="2700" b="1" dirty="0" smtClean="0">
                <a:solidFill>
                  <a:srgbClr val="EEECE1">
                    <a:lumMod val="1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sz="2700" b="1" dirty="0">
              <a:solidFill>
                <a:srgbClr val="EEECE1">
                  <a:lumMod val="1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39202" y="239284"/>
            <a:ext cx="46649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ГЕНДЕРНЫЙ АСПЕКТ СУИЦИДОВ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59667" y="1252572"/>
            <a:ext cx="1103849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суицида могут быть сгруппированы согласно путям прерывания жизненно важных функций.</a:t>
            </a:r>
          </a:p>
          <a:p>
            <a:pPr algn="just"/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Физические 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непосредственно нарушают функцию дыхательной или центральной нервной системы.</a:t>
            </a:r>
          </a:p>
          <a:p>
            <a:pPr algn="just"/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Химические 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опосредованно прерывают биологически значимые процессы, например подавляют</a:t>
            </a:r>
          </a:p>
          <a:p>
            <a:pPr algn="just"/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клеточное дыхание.  </a:t>
            </a:r>
          </a:p>
          <a:p>
            <a:pPr algn="just"/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Брутальные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как падение с высоты  - преобладают в выборках жертв завершенного суицида.</a:t>
            </a:r>
          </a:p>
          <a:p>
            <a:pPr algn="just"/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Травмирующие 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(лекарственное отравление) – среди совершивших суицидальные попытки.</a:t>
            </a:r>
          </a:p>
          <a:p>
            <a:pPr algn="just"/>
            <a:endParaRPr lang="ru-RU" sz="1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Самоповешения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наиболее часты у мужчин, на втором месте стоят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огнестрелы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медикаментозные </a:t>
            </a:r>
          </a:p>
          <a:p>
            <a:pPr algn="just"/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отравления, на третьем месте – повешения.</a:t>
            </a:r>
          </a:p>
          <a:p>
            <a:pPr algn="just"/>
            <a:endParaRPr lang="ru-RU" sz="1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женщин на первом месте – самоотравления, затем падение с высоты. Эстетическая аура самоубийства</a:t>
            </a:r>
          </a:p>
          <a:p>
            <a:pPr algn="just"/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личностно окрашена. Женщин больше волнует как будет выглядеть их труп, поэтому реже выбираются </a:t>
            </a:r>
          </a:p>
          <a:p>
            <a:pPr algn="just"/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пособы, уродующие внешний облик.</a:t>
            </a:r>
          </a:p>
          <a:p>
            <a:pPr algn="just"/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З. Фрейд внес лепту в понимание суицидальных попыток. Выбор формы самоубийства обнаруживает</a:t>
            </a:r>
          </a:p>
          <a:p>
            <a:pPr algn="just"/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наиболее простой сексуальный символизм… Женщине свойственно три формы самоубийства: </a:t>
            </a:r>
          </a:p>
          <a:p>
            <a:pPr algn="just"/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выбрасывается из окна, бросается в воду или принимает яд.   Выброситься из окна = разрешиться от </a:t>
            </a:r>
          </a:p>
          <a:p>
            <a:pPr algn="just"/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бремени… женщина осуществляет сексуальную функцию, даже умирая» (1910 год). Но закрывая заседание Венского психоаналитического сообщества, произнес «Воздержимся от окончательного суждения, предоставив опыту самому разрешить эту проблему».</a:t>
            </a:r>
            <a:endParaRPr lang="ru-RU" sz="1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8277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0846" y="51667"/>
            <a:ext cx="10972320" cy="854608"/>
          </a:xfrm>
        </p:spPr>
        <p:txBody>
          <a:bodyPr/>
          <a:lstStyle/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ЭПИДЕМИЯ ОДИНОЧЕСТВА В ЦИФРОВОМ ОБЩЕСТВЕ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s://knife.media/wp-content/uploads/2023/11/Soczseti-1-640x91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349" y="1220755"/>
            <a:ext cx="2866352" cy="4831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680" y="1288713"/>
            <a:ext cx="1963184" cy="14723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754928" y="1115257"/>
            <a:ext cx="6096000" cy="137473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ts val="2560"/>
              </a:lnSpc>
              <a:spcAft>
                <a:spcPts val="1067"/>
              </a:spcAft>
            </a:pPr>
            <a:r>
              <a:rPr lang="ru-RU" sz="2533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Субкультуры: </a:t>
            </a:r>
          </a:p>
          <a:p>
            <a:pPr algn="just">
              <a:lnSpc>
                <a:spcPts val="2560"/>
              </a:lnSpc>
              <a:spcAft>
                <a:spcPts val="1067"/>
              </a:spcAft>
            </a:pPr>
            <a:r>
              <a:rPr lang="ru-RU" sz="2533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Хикки</a:t>
            </a:r>
            <a:r>
              <a:rPr lang="ru-RU" sz="2533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ts val="2560"/>
              </a:lnSpc>
              <a:spcAft>
                <a:spcPts val="1067"/>
              </a:spcAft>
            </a:pPr>
            <a:r>
              <a:rPr lang="ru-RU" sz="2533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Футоко</a:t>
            </a:r>
            <a:endParaRPr lang="ru-RU" sz="2133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519936" y="2607747"/>
            <a:ext cx="6096000" cy="209288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ts val="2560"/>
              </a:lnSpc>
              <a:spcAft>
                <a:spcPts val="1067"/>
              </a:spcAft>
            </a:pPr>
            <a:r>
              <a:rPr lang="ru-RU" sz="2533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Более полумиллиона участников социальных сетей подписаны на тематически связанные с </a:t>
            </a:r>
            <a:r>
              <a:rPr lang="ru-RU" sz="2533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хикикомори</a:t>
            </a:r>
            <a:r>
              <a:rPr lang="ru-RU" sz="2533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(равно как с </a:t>
            </a:r>
            <a:r>
              <a:rPr lang="ru-RU" sz="2533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хикки</a:t>
            </a:r>
            <a:r>
              <a:rPr lang="ru-RU" sz="2533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533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хиккарями</a:t>
            </a:r>
            <a:r>
              <a:rPr lang="ru-RU" sz="2533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533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хикканами</a:t>
            </a:r>
            <a:r>
              <a:rPr lang="ru-RU" sz="2533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др.) </a:t>
            </a:r>
            <a:r>
              <a:rPr lang="ru-RU" sz="2533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паблики</a:t>
            </a:r>
            <a:r>
              <a:rPr lang="ru-RU" sz="2533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во «</a:t>
            </a:r>
            <a:r>
              <a:rPr lang="ru-RU" sz="2533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2533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», чаты, каналы в «</a:t>
            </a:r>
            <a:r>
              <a:rPr lang="ru-RU" sz="2533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Телеграме</a:t>
            </a:r>
            <a:r>
              <a:rPr lang="ru-RU" sz="2533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795315" y="4773150"/>
            <a:ext cx="8064896" cy="2041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33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«Знаете, те из нас, кто живет с родителями, заранее планируют свою смерть или часто о ней говорят. Поскольку когда родители умрут, то останутся только “взрослые дети”, которые неспособны выжить и принять внешний мир».</a:t>
            </a:r>
          </a:p>
        </p:txBody>
      </p:sp>
      <p:sp>
        <p:nvSpPr>
          <p:cNvPr id="9" name="Номер слайда 4"/>
          <p:cNvSpPr txBox="1">
            <a:spLocks/>
          </p:cNvSpPr>
          <p:nvPr/>
        </p:nvSpPr>
        <p:spPr>
          <a:xfrm>
            <a:off x="11390744" y="164734"/>
            <a:ext cx="751593" cy="48003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108843" tIns="54421" rIns="108843" bIns="54421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0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182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816364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224546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632728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040911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449093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2857275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265457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3200" b="1" dirty="0">
                <a:solidFill>
                  <a:srgbClr val="242852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7</a:t>
            </a:r>
          </a:p>
        </p:txBody>
      </p:sp>
      <p:sp>
        <p:nvSpPr>
          <p:cNvPr id="10" name="Номер слайда 4"/>
          <p:cNvSpPr txBox="1">
            <a:spLocks/>
          </p:cNvSpPr>
          <p:nvPr/>
        </p:nvSpPr>
        <p:spPr>
          <a:xfrm>
            <a:off x="11160955" y="115303"/>
            <a:ext cx="936104" cy="6480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81633" tIns="40818" rIns="81633" bIns="40818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0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182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816364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224546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632728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040911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449093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2857275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265457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en-US" sz="2700" b="1" dirty="0" smtClean="0">
                <a:solidFill>
                  <a:srgbClr val="EEECE1">
                    <a:lumMod val="1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ru-RU" sz="2700" b="1" dirty="0">
              <a:solidFill>
                <a:srgbClr val="EEECE1">
                  <a:lumMod val="1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3768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4"/>
          <p:cNvSpPr txBox="1">
            <a:spLocks/>
          </p:cNvSpPr>
          <p:nvPr/>
        </p:nvSpPr>
        <p:spPr>
          <a:xfrm>
            <a:off x="11160955" y="115303"/>
            <a:ext cx="936104" cy="6480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81633" tIns="40818" rIns="81633" bIns="40818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0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182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816364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224546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632728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040911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449093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2857275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265457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en-US" sz="2700" b="1" dirty="0" smtClean="0">
                <a:solidFill>
                  <a:srgbClr val="EEECE1">
                    <a:lumMod val="1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ru-RU" sz="2700" b="1" dirty="0">
              <a:solidFill>
                <a:srgbClr val="EEECE1">
                  <a:lumMod val="1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139" y="89119"/>
            <a:ext cx="3269265" cy="4705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AutoShape 5" descr="C:\Users\user\Desktop\68285939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6581" y="160338"/>
            <a:ext cx="3089564" cy="463434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60338"/>
            <a:ext cx="2994451" cy="4705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477047" y="4934207"/>
            <a:ext cx="111686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Вечеринка в честь окончания школы заканчивается убийством. Следователь, директриса, родители и сами школьники пытаются понять, что привело к этой трагедии. Но чем больше следователь погружается в историю, тем четче осознаёт: учителя далеки от школьной жизни, родители ничего не знают о своих детях, а дети бывают жестокими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… Почему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вчерашние друзья с такой легкостью травят тебя сегодня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77047" y="6288099"/>
            <a:ext cx="111686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… кто у нас был таким мальчиком… которого все боялись. Мы все. Мы все были этим мальчиком. И даже этого не понимали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08827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5413" y="-27384"/>
            <a:ext cx="10972320" cy="1142640"/>
          </a:xfrm>
        </p:spPr>
        <p:txBody>
          <a:bodyPr/>
          <a:lstStyle/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ДЕСТРУКТИВНЫЕ СООБЩЕСТВА В СОЦСЕТЯХ: ВЕРБОВКА ДЕТЕЙ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4"/>
          <p:cNvSpPr txBox="1">
            <a:spLocks/>
          </p:cNvSpPr>
          <p:nvPr/>
        </p:nvSpPr>
        <p:spPr>
          <a:xfrm>
            <a:off x="11390744" y="164734"/>
            <a:ext cx="751593" cy="48003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108843" tIns="54421" rIns="108843" bIns="54421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0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182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816364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224546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632728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040911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449093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2857275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265457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3200" b="1" dirty="0">
                <a:solidFill>
                  <a:srgbClr val="242852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9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57494" y="1558733"/>
            <a:ext cx="11795156" cy="5325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0990" indent="-380990" algn="just">
              <a:buFont typeface="Wingdings" pitchFamily="2" charset="2"/>
              <a:buChar char="Ø"/>
            </a:pPr>
            <a:r>
              <a:rPr lang="ru-RU" sz="2267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Группы смерти, суицидальные сообщества (пропаганда через </a:t>
            </a:r>
            <a:r>
              <a:rPr lang="ru-RU" sz="2267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аниме</a:t>
            </a:r>
            <a:r>
              <a:rPr lang="ru-RU" sz="2267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идей анорексии, ЛГБТ сообщества)</a:t>
            </a:r>
          </a:p>
          <a:p>
            <a:pPr marL="380990" indent="-380990" algn="just">
              <a:buFont typeface="Wingdings" pitchFamily="2" charset="2"/>
              <a:buChar char="Ø"/>
            </a:pPr>
            <a:r>
              <a:rPr lang="ru-RU" sz="2267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Аутоагрессивные</a:t>
            </a:r>
            <a:r>
              <a:rPr lang="ru-RU" sz="2267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сообщества (группы </a:t>
            </a:r>
            <a:r>
              <a:rPr lang="ru-RU" sz="2267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селфхарм</a:t>
            </a:r>
            <a:r>
              <a:rPr lang="ru-RU" sz="2267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80990" indent="-380990" algn="just">
              <a:buFont typeface="Wingdings" pitchFamily="2" charset="2"/>
              <a:buChar char="Ø"/>
            </a:pPr>
            <a:r>
              <a:rPr lang="ru-RU" sz="2267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Буллинг</a:t>
            </a:r>
            <a:r>
              <a:rPr lang="ru-RU" sz="2267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группы</a:t>
            </a:r>
          </a:p>
          <a:p>
            <a:pPr marL="380990" indent="-380990" algn="just">
              <a:buFont typeface="Wingdings" pitchFamily="2" charset="2"/>
              <a:buChar char="Ø"/>
            </a:pPr>
            <a:r>
              <a:rPr lang="ru-RU" sz="2267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Скушутинг</a:t>
            </a:r>
            <a:r>
              <a:rPr lang="en-US" sz="2267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67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267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Колумбайн</a:t>
            </a:r>
            <a:r>
              <a:rPr lang="ru-RU" sz="2267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80990" indent="-380990" algn="just">
              <a:buFont typeface="Wingdings" pitchFamily="2" charset="2"/>
              <a:buChar char="Ø"/>
            </a:pPr>
            <a:r>
              <a:rPr lang="ru-RU" sz="2267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Сообщества по криминальной идеологии, уличной субкультуре (АУЕ, </a:t>
            </a:r>
            <a:r>
              <a:rPr lang="ru-RU" sz="2267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офники</a:t>
            </a:r>
            <a:r>
              <a:rPr lang="ru-RU" sz="2267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)</a:t>
            </a:r>
          </a:p>
          <a:p>
            <a:pPr marL="380990" indent="-380990" algn="just">
              <a:buFont typeface="Wingdings" pitchFamily="2" charset="2"/>
              <a:buChar char="Ø"/>
            </a:pPr>
            <a:r>
              <a:rPr lang="ru-RU" sz="2267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Сообщества по пропаганде наркотиков (втягивание в распространение ПАВ, </a:t>
            </a:r>
            <a:r>
              <a:rPr lang="ru-RU" sz="2267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стримы</a:t>
            </a:r>
            <a:r>
              <a:rPr lang="ru-RU" sz="2267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рекламой и употреблением ПАВ)</a:t>
            </a:r>
          </a:p>
          <a:p>
            <a:pPr marL="380990" indent="-380990" algn="just">
              <a:buFont typeface="Wingdings" pitchFamily="2" charset="2"/>
              <a:buChar char="Ø"/>
            </a:pPr>
            <a:r>
              <a:rPr lang="ru-RU" sz="2267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Экстремистские сообщества «Ультра», «Ультраправые», «Белая раса», «Маньяки культа убийств», преступления на почве политики, расовой, национальной, религиозной неприязни) </a:t>
            </a:r>
          </a:p>
          <a:p>
            <a:pPr marL="380990" indent="-380990" algn="just">
              <a:buFont typeface="Wingdings" pitchFamily="2" charset="2"/>
              <a:buChar char="Ø"/>
            </a:pPr>
            <a:r>
              <a:rPr lang="ru-RU" sz="2267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ЛГБТ сообщество</a:t>
            </a:r>
          </a:p>
          <a:p>
            <a:pPr marL="380990" indent="-380990" algn="just">
              <a:buFont typeface="Wingdings" pitchFamily="2" charset="2"/>
              <a:buChar char="Ø"/>
            </a:pPr>
            <a:r>
              <a:rPr lang="ru-RU" sz="2267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Группы экстремальных увлечений (</a:t>
            </a:r>
            <a:r>
              <a:rPr lang="ru-RU" sz="2267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руферы</a:t>
            </a:r>
            <a:r>
              <a:rPr lang="ru-RU" sz="2267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67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сталкеры</a:t>
            </a:r>
            <a:r>
              <a:rPr lang="ru-RU" sz="2267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67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зацеперы</a:t>
            </a:r>
            <a:r>
              <a:rPr lang="ru-RU" sz="2267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др.) </a:t>
            </a:r>
          </a:p>
          <a:p>
            <a:pPr marL="380990" indent="-380990" algn="just">
              <a:buFont typeface="Wingdings" pitchFamily="2" charset="2"/>
              <a:buChar char="Ø"/>
            </a:pPr>
            <a:r>
              <a:rPr lang="ru-RU" sz="2267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Сообщества </a:t>
            </a:r>
            <a:r>
              <a:rPr lang="ru-RU" sz="2267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шокстримеров</a:t>
            </a:r>
            <a:r>
              <a:rPr lang="ru-RU" sz="2267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267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треш</a:t>
            </a:r>
            <a:r>
              <a:rPr lang="ru-RU" sz="2267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-стримеров), отталкивающие модификации тела (</a:t>
            </a:r>
            <a:r>
              <a:rPr lang="ru-RU" sz="2267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шрамирование</a:t>
            </a:r>
            <a:r>
              <a:rPr lang="ru-RU" sz="2267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шок-</a:t>
            </a:r>
            <a:r>
              <a:rPr lang="ru-RU" sz="2267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татуаж</a:t>
            </a:r>
            <a:r>
              <a:rPr lang="ru-RU" sz="2267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пирсинг)</a:t>
            </a:r>
            <a:endParaRPr lang="ru-RU" sz="2533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11424" y="1059360"/>
            <a:ext cx="10967554" cy="4821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533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13,5 млн подростков – активные подписчики опасных социальных групп</a:t>
            </a:r>
            <a:endParaRPr lang="ru-RU" sz="2533" dirty="0"/>
          </a:p>
        </p:txBody>
      </p:sp>
      <p:sp>
        <p:nvSpPr>
          <p:cNvPr id="7" name="Номер слайда 4"/>
          <p:cNvSpPr txBox="1">
            <a:spLocks/>
          </p:cNvSpPr>
          <p:nvPr/>
        </p:nvSpPr>
        <p:spPr>
          <a:xfrm>
            <a:off x="11160955" y="115303"/>
            <a:ext cx="936104" cy="6480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81633" tIns="40818" rIns="81633" bIns="40818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0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182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816364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224546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632728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040911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449093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2857275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265457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700" b="1" dirty="0" smtClean="0">
                <a:solidFill>
                  <a:srgbClr val="EEECE1">
                    <a:lumMod val="1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ru-RU" sz="2700" b="1" dirty="0">
              <a:solidFill>
                <a:srgbClr val="EEECE1">
                  <a:lumMod val="1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7124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9403" y="-20705"/>
            <a:ext cx="10972320" cy="1142640"/>
          </a:xfrm>
        </p:spPr>
        <p:txBody>
          <a:bodyPr/>
          <a:lstStyle/>
          <a:p>
            <a:pPr algn="ctr">
              <a:defRPr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 И ДЕТСКИЙ СУИЦИД</a:t>
            </a:r>
            <a:endParaRPr lang="en-US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103445" y="1892829"/>
            <a:ext cx="10465163" cy="3744416"/>
          </a:xfrm>
          <a:prstGeom prst="rect">
            <a:avLst/>
          </a:prstGeom>
        </p:spPr>
        <p:txBody>
          <a:bodyPr/>
          <a:lstStyle/>
          <a:p>
            <a:pPr marL="107969" indent="0" algn="just">
              <a:buNone/>
              <a:defRPr/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«…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корреспондент "РГ" зашел в Интернет, запросив способы самоубийства. На запрос нашлось три миллиона ответов, со ссылками на различные сайты. ...Поразили все, но один особенно. Страничка - в клеточку, как в школьной тетрадке. Даже из этой детали ясно, для кого сайт рассчитан. В советах предусмотрено все, даже время: "Вечер или ночь в пятницу - оптимальное время, если вы живете отдельно, никто не хватится вас до понедельника. Заблокируйте все двери, какие сможете…".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4" name="Номер слайда 4"/>
          <p:cNvSpPr txBox="1">
            <a:spLocks/>
          </p:cNvSpPr>
          <p:nvPr/>
        </p:nvSpPr>
        <p:spPr>
          <a:xfrm>
            <a:off x="11390744" y="164734"/>
            <a:ext cx="751593" cy="48003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108843" tIns="54421" rIns="108843" bIns="54421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0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182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816364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224546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632728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040911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449093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2857275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265457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3200" b="1" dirty="0">
                <a:solidFill>
                  <a:srgbClr val="242852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8</a:t>
            </a:r>
          </a:p>
        </p:txBody>
      </p:sp>
      <p:sp>
        <p:nvSpPr>
          <p:cNvPr id="5" name="Номер слайда 4"/>
          <p:cNvSpPr txBox="1">
            <a:spLocks/>
          </p:cNvSpPr>
          <p:nvPr/>
        </p:nvSpPr>
        <p:spPr>
          <a:xfrm>
            <a:off x="11160955" y="115303"/>
            <a:ext cx="936104" cy="6480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81633" tIns="40818" rIns="81633" bIns="40818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0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182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816364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224546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632728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040911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449093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2857275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265457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700" b="1" dirty="0" smtClean="0">
                <a:solidFill>
                  <a:srgbClr val="EEECE1">
                    <a:lumMod val="1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ru-RU" sz="2700" b="1" dirty="0">
              <a:solidFill>
                <a:srgbClr val="EEECE1">
                  <a:lumMod val="1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768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8" y="1316766"/>
            <a:ext cx="4193149" cy="419314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5298" y="209330"/>
            <a:ext cx="10972003" cy="503925"/>
          </a:xfrm>
        </p:spPr>
        <p:txBody>
          <a:bodyPr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 -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ПСИХОЛОГИЧЕСКИЙ ПОРТРЕТ СУИЦИДАЛЬНОГО ПОДРОСТКА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2353901" y="1656784"/>
            <a:ext cx="9386897" cy="4652536"/>
          </a:xfrm>
        </p:spPr>
        <p:txBody>
          <a:bodyPr/>
          <a:lstStyle/>
          <a:p>
            <a:pPr algn="just"/>
            <a:r>
              <a:rPr lang="ru-RU" sz="1867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867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Подросток </a:t>
            </a:r>
            <a:r>
              <a:rPr lang="ru-RU" sz="1867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12-16 лет. </a:t>
            </a:r>
          </a:p>
          <a:p>
            <a:pPr algn="just"/>
            <a:r>
              <a:rPr lang="ru-RU" sz="1867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Эмоциональные </a:t>
            </a:r>
            <a:r>
              <a:rPr lang="ru-RU" sz="1867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маркеры: нестабильное эмоциональное состояние, частые перепады настроения, импульсивность.</a:t>
            </a:r>
          </a:p>
          <a:p>
            <a:pPr algn="just"/>
            <a:r>
              <a:rPr lang="ru-RU" sz="1867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Личностные </a:t>
            </a:r>
            <a:r>
              <a:rPr lang="ru-RU" sz="1867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особенности: хорошая адаптация в коллективе и при этом -  отсутствие близких друзей, </a:t>
            </a:r>
            <a:r>
              <a:rPr lang="ru-RU" sz="1867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перфекционизм</a:t>
            </a:r>
            <a:r>
              <a:rPr lang="ru-RU" sz="1867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67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амбициозность</a:t>
            </a:r>
            <a:r>
              <a:rPr lang="ru-RU" sz="1867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высокие цели, желание быть лучшим, жажда признания, неадекватная </a:t>
            </a:r>
            <a:r>
              <a:rPr lang="ru-RU" sz="1867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867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нестабильная самооценка, </a:t>
            </a:r>
            <a:r>
              <a:rPr lang="ru-RU" sz="1867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трудоголизм</a:t>
            </a:r>
            <a:r>
              <a:rPr lang="ru-RU" sz="1867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сложности в коммуникации, наличие скрытого внутреннего конфликта, желание казаться не тем, кто есть на самом деле.</a:t>
            </a:r>
          </a:p>
          <a:p>
            <a:pPr algn="just"/>
            <a:r>
              <a:rPr lang="ru-RU" sz="1867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Поведенческие </a:t>
            </a:r>
            <a:r>
              <a:rPr lang="ru-RU" sz="1867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особенности: обгрызание ногтей, вырывание волос, частая смена маникюра у девушек, частая смена прически, частое перекрашивание волос,  тату (в </a:t>
            </a:r>
            <a:r>
              <a:rPr lang="ru-RU" sz="1867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sz="1867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символы рунические, кресты, которые могут свидетельствовать о принадлежности к террористической группировке), прокалывание носа, мочек ушей.  Одежда с длинными рукавами не по сезону, ухоженный внешний вид/ неухоженный внешний вид, неприятный  запах от тела. Явные странности в поведении, обращающие на себя внимание и вызывающе недоумение (например, сидеть на полу в общественном месте). Чрезмерная скромность/ </a:t>
            </a:r>
            <a:r>
              <a:rPr lang="ru-RU" sz="1867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раскрепощенность</a:t>
            </a:r>
            <a:r>
              <a:rPr lang="ru-RU" sz="1867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навязчивость, агрессивность, угрюмость, экспрессивность – любые крайние поведенческие формы. </a:t>
            </a:r>
            <a:r>
              <a:rPr lang="ru-RU" sz="1867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Несоблюдение </a:t>
            </a:r>
            <a:r>
              <a:rPr lang="ru-RU" sz="1867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социальных норм, грубое, дерзкое взаимодействие со взрослыми людьми. Гордыня, инфантильность.</a:t>
            </a:r>
          </a:p>
        </p:txBody>
      </p:sp>
      <p:sp>
        <p:nvSpPr>
          <p:cNvPr id="4" name="Номер слайда 4"/>
          <p:cNvSpPr txBox="1">
            <a:spLocks/>
          </p:cNvSpPr>
          <p:nvPr/>
        </p:nvSpPr>
        <p:spPr>
          <a:xfrm>
            <a:off x="11390744" y="164734"/>
            <a:ext cx="751593" cy="48003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108843" tIns="54421" rIns="108843" bIns="54421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0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182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816364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224546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632728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040911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449093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2857275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265457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3200" b="1" dirty="0">
                <a:solidFill>
                  <a:srgbClr val="242852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7" name="Номер слайда 4"/>
          <p:cNvSpPr txBox="1">
            <a:spLocks/>
          </p:cNvSpPr>
          <p:nvPr/>
        </p:nvSpPr>
        <p:spPr>
          <a:xfrm>
            <a:off x="11255896" y="94115"/>
            <a:ext cx="936104" cy="6480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81633" tIns="40818" rIns="81633" bIns="40818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0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182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816364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224546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632728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040911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449093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2857275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265457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700" b="1" dirty="0" smtClean="0">
                <a:solidFill>
                  <a:srgbClr val="EEECE1">
                    <a:lumMod val="1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endParaRPr lang="ru-RU" sz="2700" b="1" dirty="0">
              <a:solidFill>
                <a:srgbClr val="EEECE1">
                  <a:lumMod val="1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77197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-1" y="1125344"/>
            <a:ext cx="12192001" cy="4570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1" tIns="45705" rIns="91411" bIns="45705" rtlCol="0" anchor="ctr"/>
          <a:lstStyle/>
          <a:p>
            <a:pPr algn="ctr"/>
            <a:endParaRPr lang="ru-RU" sz="1800"/>
          </a:p>
        </p:txBody>
      </p:sp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-49664" y="284954"/>
            <a:ext cx="12192000" cy="400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9" tIns="45700" rIns="91399" bIns="45700">
            <a:spAutoFit/>
          </a:bodyPr>
          <a:lstStyle>
            <a:lvl1pPr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СОВЕРШЕНИЯ СУИЦИДОВ У ПОДРОСТКОВ </a:t>
            </a:r>
            <a:endParaRPr lang="ru-RU" b="1" cap="all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294" y="1598036"/>
            <a:ext cx="2105727" cy="16658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8613" y="2866717"/>
            <a:ext cx="2105727" cy="19568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/>
          <a:srcRect t="11936"/>
          <a:stretch/>
        </p:blipFill>
        <p:spPr>
          <a:xfrm>
            <a:off x="188239" y="4868786"/>
            <a:ext cx="2265244" cy="18817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Содержимое 2"/>
          <p:cNvSpPr txBox="1">
            <a:spLocks/>
          </p:cNvSpPr>
          <p:nvPr/>
        </p:nvSpPr>
        <p:spPr>
          <a:xfrm>
            <a:off x="4634340" y="1220755"/>
            <a:ext cx="7346785" cy="5337740"/>
          </a:xfrm>
          <a:prstGeom prst="rect">
            <a:avLst/>
          </a:prstGeom>
        </p:spPr>
        <p:txBody>
          <a:bodyPr vert="horz" lIns="91416" tIns="45708" rIns="91416" bIns="45708" rtlCol="0">
            <a:noAutofit/>
          </a:bodyPr>
          <a:lstStyle>
            <a:lvl1pPr marL="342969" indent="-342969" algn="l" defTabSz="457291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3099" indent="-285807" algn="l" defTabSz="457291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229" indent="-228646" algn="l" defTabSz="457291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520" indent="-228646" algn="l" defTabSz="457291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811" indent="-228646" algn="l" defTabSz="457291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5103" indent="-228646" algn="l" defTabSz="457291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2394" indent="-228646" algn="l" defTabSz="457291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686" indent="-228646" algn="l" defTabSz="457291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977" indent="-228646" algn="l" defTabSz="457291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3943" indent="-364032" algn="just">
              <a:lnSpc>
                <a:spcPts val="2133"/>
              </a:lnSpc>
              <a:spcBef>
                <a:spcPts val="1600"/>
              </a:spcBef>
              <a:defRPr/>
            </a:pPr>
            <a:r>
              <a:rPr lang="ru-RU" alt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 </a:t>
            </a:r>
            <a:r>
              <a:rPr lang="ru-RU" altLang="ru-RU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аутоагрессивных</a:t>
            </a:r>
            <a:r>
              <a:rPr lang="ru-RU" alt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действий в полных и благополучных </a:t>
            </a:r>
            <a:r>
              <a:rPr lang="ru-RU" altLang="ru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семьях. </a:t>
            </a:r>
          </a:p>
          <a:p>
            <a:pPr marL="623943" indent="-364032" algn="just">
              <a:lnSpc>
                <a:spcPts val="2133"/>
              </a:lnSpc>
              <a:spcBef>
                <a:spcPts val="1600"/>
              </a:spcBef>
              <a:defRPr/>
            </a:pPr>
            <a:r>
              <a:rPr lang="ru-RU" altLang="ru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Обучающийся школы/колледжа</a:t>
            </a:r>
            <a:r>
              <a:rPr lang="ru-RU" alt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из благополучной семьи, полной семьи, хорошист/ отличник, участник олимпиад и т.п. Возможно - член семьи военнослужащего СВО, медицинского работника, педагога. </a:t>
            </a:r>
          </a:p>
          <a:p>
            <a:pPr marL="623943" indent="-364032" algn="just">
              <a:lnSpc>
                <a:spcPts val="2133"/>
              </a:lnSpc>
              <a:spcBef>
                <a:spcPts val="1600"/>
              </a:spcBef>
              <a:defRPr/>
            </a:pPr>
            <a:r>
              <a:rPr lang="ru-RU" alt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 ухода: девочки – отравление таблетками парацетамола, мальчики – падение с высоты, повешение.</a:t>
            </a:r>
          </a:p>
          <a:p>
            <a:pPr marL="623943" indent="-364032">
              <a:lnSpc>
                <a:spcPts val="2133"/>
              </a:lnSpc>
              <a:spcBef>
                <a:spcPts val="1600"/>
              </a:spcBef>
              <a:defRPr/>
            </a:pPr>
            <a:r>
              <a:rPr lang="ru-RU" alt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Повторность </a:t>
            </a:r>
            <a:r>
              <a:rPr lang="ru-RU" altLang="ru-RU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аутоагрессивных</a:t>
            </a:r>
            <a:r>
              <a:rPr lang="ru-RU" alt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действий </a:t>
            </a:r>
          </a:p>
          <a:p>
            <a:pPr marL="623943" indent="-364032">
              <a:lnSpc>
                <a:spcPts val="2133"/>
              </a:lnSpc>
              <a:spcBef>
                <a:spcPts val="1600"/>
              </a:spcBef>
              <a:defRPr/>
            </a:pPr>
            <a:r>
              <a:rPr lang="ru-RU" alt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Экстремальные условия (одиночество, оставление подростков одних )</a:t>
            </a:r>
          </a:p>
          <a:p>
            <a:pPr marL="623943" indent="-364032">
              <a:lnSpc>
                <a:spcPts val="2133"/>
              </a:lnSpc>
              <a:spcBef>
                <a:spcPts val="1600"/>
              </a:spcBef>
              <a:defRPr/>
            </a:pPr>
            <a:r>
              <a:rPr lang="ru-RU" alt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Конфликтная и психотравмирующая ситуация (в семье, со сверстниками, проблемы с учебой или экзаменами)</a:t>
            </a:r>
          </a:p>
          <a:p>
            <a:pPr marL="623943" indent="-364032">
              <a:lnSpc>
                <a:spcPts val="2133"/>
              </a:lnSpc>
              <a:spcBef>
                <a:spcPts val="1600"/>
              </a:spcBef>
              <a:defRPr/>
            </a:pPr>
            <a:r>
              <a:rPr lang="ru-RU" alt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Пьянство и употребление сильнодействующих психотропных средств</a:t>
            </a:r>
          </a:p>
          <a:p>
            <a:pPr marL="259910" indent="0">
              <a:lnSpc>
                <a:spcPts val="2133"/>
              </a:lnSpc>
              <a:spcBef>
                <a:spcPts val="1600"/>
              </a:spcBef>
              <a:buNone/>
              <a:defRPr/>
            </a:pPr>
            <a:r>
              <a:rPr lang="ru-RU" alt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3" name="Номер слайда 4"/>
          <p:cNvSpPr txBox="1">
            <a:spLocks/>
          </p:cNvSpPr>
          <p:nvPr/>
        </p:nvSpPr>
        <p:spPr>
          <a:xfrm>
            <a:off x="11390744" y="164734"/>
            <a:ext cx="751593" cy="48003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108843" tIns="54421" rIns="108843" bIns="54421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0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182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816364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224546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632728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040911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449093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2857275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265457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3200" b="1" dirty="0">
                <a:solidFill>
                  <a:srgbClr val="242852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7</a:t>
            </a:r>
          </a:p>
        </p:txBody>
      </p:sp>
      <p:sp>
        <p:nvSpPr>
          <p:cNvPr id="15" name="Номер слайда 4"/>
          <p:cNvSpPr txBox="1">
            <a:spLocks/>
          </p:cNvSpPr>
          <p:nvPr/>
        </p:nvSpPr>
        <p:spPr>
          <a:xfrm>
            <a:off x="11206232" y="128384"/>
            <a:ext cx="936104" cy="6480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81633" tIns="40818" rIns="81633" bIns="40818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0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182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816364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224546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632728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040911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449093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2857275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265457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700" b="1" dirty="0" smtClean="0">
                <a:solidFill>
                  <a:srgbClr val="EEECE1">
                    <a:lumMod val="1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ru-RU" sz="2700" b="1" dirty="0">
              <a:solidFill>
                <a:srgbClr val="EEECE1">
                  <a:lumMod val="1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1014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21806" y="3308424"/>
            <a:ext cx="10260594" cy="11939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7965" eaLnBrk="0" hangingPunct="0">
              <a:lnSpc>
                <a:spcPct val="85000"/>
              </a:lnSpc>
              <a:spcAft>
                <a:spcPts val="0"/>
              </a:spcAft>
            </a:pPr>
            <a:r>
              <a:rPr lang="ru-RU" sz="25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Быть</a:t>
            </a:r>
            <a:r>
              <a:rPr lang="ru-RU" sz="2500" b="1" i="1" spc="-5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нормальным</a:t>
            </a:r>
            <a:r>
              <a:rPr lang="ru-RU" sz="2500" b="1" i="1" spc="-5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500" b="1" i="1" spc="-5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период</a:t>
            </a:r>
            <a:r>
              <a:rPr lang="ru-RU" sz="2500" b="1" i="1" spc="-5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отрочества</a:t>
            </a:r>
            <a:r>
              <a:rPr lang="ru-RU" sz="2500" b="1" i="1" spc="-5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ru-RU" sz="2500" b="1" i="1" spc="-5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само</a:t>
            </a:r>
            <a:r>
              <a:rPr lang="ru-RU" sz="2500" b="1" i="1" spc="-5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ru-RU" sz="2500" b="1" i="1" spc="-5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себе</a:t>
            </a:r>
            <a:r>
              <a:rPr lang="ru-RU" sz="2500" b="1" i="1" spc="-5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ru-RU" sz="2500" b="1" i="1" spc="-1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нормально</a:t>
            </a:r>
            <a:r>
              <a:rPr lang="ru-RU" sz="2500" b="1" i="1" spc="-1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5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47035" algn="r" eaLnBrk="0" hangingPunct="0">
              <a:spcBef>
                <a:spcPts val="485"/>
              </a:spcBef>
              <a:spcAft>
                <a:spcPts val="0"/>
              </a:spcAft>
            </a:pPr>
            <a:endParaRPr lang="ru-RU" sz="2100" b="1" i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47035" algn="r" eaLnBrk="0" hangingPunct="0">
              <a:spcBef>
                <a:spcPts val="485"/>
              </a:spcBef>
              <a:spcAft>
                <a:spcPts val="0"/>
              </a:spcAft>
            </a:pPr>
            <a:r>
              <a:rPr lang="ru-RU" sz="21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Анна </a:t>
            </a:r>
            <a:r>
              <a:rPr lang="ru-RU" sz="2100" b="1" i="1" spc="-1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Фрейд</a:t>
            </a:r>
            <a:endParaRPr lang="ru-RU" sz="21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4"/>
          <p:cNvSpPr txBox="1">
            <a:spLocks/>
          </p:cNvSpPr>
          <p:nvPr/>
        </p:nvSpPr>
        <p:spPr>
          <a:xfrm>
            <a:off x="11160955" y="115303"/>
            <a:ext cx="936104" cy="6480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81633" tIns="40818" rIns="81633" bIns="40818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0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182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816364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224546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632728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040911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449093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2857275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265457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700" b="1" dirty="0" smtClean="0">
                <a:solidFill>
                  <a:srgbClr val="EEECE1">
                    <a:lumMod val="1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endParaRPr lang="ru-RU" sz="2700" b="1" dirty="0">
              <a:solidFill>
                <a:srgbClr val="EEECE1">
                  <a:lumMod val="1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41690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871" y="107718"/>
            <a:ext cx="2708824" cy="152371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69" y="1701259"/>
            <a:ext cx="2708823" cy="169429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178" y="3462471"/>
            <a:ext cx="1453889" cy="1838251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5854116" y="1254544"/>
            <a:ext cx="6094413" cy="501675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799" indent="-342799" algn="just">
              <a:buFont typeface="Wingdings" panose="05000000000000000000" pitchFamily="2" charset="2"/>
              <a:buChar char="v"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Пищевая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зависимость: любого рода расстройства пищевого поведения (нервная анорексия, нервная булимия, психогенное переедание).</a:t>
            </a:r>
          </a:p>
          <a:p>
            <a:pPr marL="342799" indent="-342799" algn="just"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Химическая зависимость: алкоголизм, наркомания, токсикомания, курение.</a:t>
            </a:r>
          </a:p>
          <a:p>
            <a:pPr marL="342799" indent="-342799" algn="just"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Фанатизм: участие в религиозных культах, членство в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фанклубах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т.д.</a:t>
            </a:r>
          </a:p>
          <a:p>
            <a:pPr marL="342799" indent="-342799" algn="just"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Поведение аутистического спектра: сильнейший дефицит социального взаимодействия.</a:t>
            </a:r>
          </a:p>
          <a:p>
            <a:pPr marL="342799" indent="-342799" algn="just"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Поведение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виктимного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спектра: склонность стать жертвой преступления.</a:t>
            </a:r>
          </a:p>
          <a:p>
            <a:pPr marL="342799" indent="-342799" algn="just"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Поведение экстремального спектра: склонность заниматься опасными видами спорта, осознанное подвергание своей жизни опасности.</a:t>
            </a:r>
          </a:p>
          <a:p>
            <a:pPr marL="342799" indent="-342799" algn="just">
              <a:buFont typeface="Wingdings" panose="05000000000000000000" pitchFamily="2" charset="2"/>
              <a:buChar char="v"/>
            </a:pP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Селфхарм</a:t>
            </a:r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799" indent="-342799" algn="just">
              <a:buFont typeface="Wingdings" panose="05000000000000000000" pitchFamily="2" charset="2"/>
              <a:buChar char="v"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Промискуитет 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531" y="70501"/>
            <a:ext cx="2246199" cy="156093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2024" y="1746002"/>
            <a:ext cx="2407211" cy="160480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45983" y="3510121"/>
            <a:ext cx="1434621" cy="17906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64" y="5399555"/>
            <a:ext cx="1963184" cy="147238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4600" y="5397233"/>
            <a:ext cx="2227289" cy="1413201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4637" y="3533787"/>
            <a:ext cx="2049479" cy="1790599"/>
          </a:xfrm>
          <a:prstGeom prst="rect">
            <a:avLst/>
          </a:prstGeom>
        </p:spPr>
      </p:pic>
      <p:sp>
        <p:nvSpPr>
          <p:cNvPr id="14" name="Номер слайда 4"/>
          <p:cNvSpPr txBox="1">
            <a:spLocks/>
          </p:cNvSpPr>
          <p:nvPr/>
        </p:nvSpPr>
        <p:spPr>
          <a:xfrm>
            <a:off x="11160955" y="115303"/>
            <a:ext cx="936104" cy="6480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81633" tIns="40818" rIns="81633" bIns="40818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0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182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816364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224546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632728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040911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449093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2857275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265457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700" b="1" dirty="0" smtClean="0">
                <a:solidFill>
                  <a:srgbClr val="EEECE1">
                    <a:lumMod val="1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endParaRPr lang="ru-RU" sz="2700" b="1" dirty="0">
              <a:solidFill>
                <a:srgbClr val="EEECE1">
                  <a:lumMod val="1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45157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467745"/>
          </a:xfrm>
        </p:spPr>
        <p:txBody>
          <a:bodyPr/>
          <a:lstStyle/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ПСИХОТИПЫ ПОДРОСТКОВ СКЛОННЫХ К АУТОАГРЕССИИ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Подростки 11-14 лет (детско-родительские отношения) </a:t>
            </a:r>
          </a:p>
          <a:p>
            <a:r>
              <a:rPr lang="ru-RU" sz="21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Сензитивные</a:t>
            </a:r>
            <a:endParaRPr lang="ru-RU" sz="21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1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Импульсивные </a:t>
            </a:r>
          </a:p>
          <a:p>
            <a:r>
              <a:rPr lang="ru-RU" sz="21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Шизоидные 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Подростки 15-17 лет (отношения со сверстниками) </a:t>
            </a:r>
          </a:p>
          <a:p>
            <a:r>
              <a:rPr lang="ru-RU" sz="21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Сензитивные</a:t>
            </a:r>
            <a:r>
              <a:rPr lang="ru-RU" sz="21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1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Шизоидные </a:t>
            </a:r>
          </a:p>
          <a:p>
            <a:r>
              <a:rPr lang="ru-RU" sz="21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Импульсивные (импульсивные, демонстративные)</a:t>
            </a:r>
            <a:endParaRPr lang="ru-RU" sz="21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 txBox="1">
            <a:spLocks/>
          </p:cNvSpPr>
          <p:nvPr/>
        </p:nvSpPr>
        <p:spPr>
          <a:xfrm>
            <a:off x="11160955" y="115303"/>
            <a:ext cx="936104" cy="6480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81633" tIns="40818" rIns="81633" bIns="40818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0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182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816364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224546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632728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040911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449093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2857275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265457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700" b="1" dirty="0" smtClean="0">
                <a:solidFill>
                  <a:srgbClr val="EEECE1">
                    <a:lumMod val="1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endParaRPr lang="ru-RU" sz="2700" b="1" dirty="0">
              <a:solidFill>
                <a:srgbClr val="EEECE1">
                  <a:lumMod val="1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45163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/>
          </p:nvPr>
        </p:nvGraphicFramePr>
        <p:xfrm>
          <a:off x="1344710" y="719667"/>
          <a:ext cx="8815292" cy="56855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57725" y="5444700"/>
            <a:ext cx="127164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Мысли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60678" y="3572979"/>
            <a:ext cx="1822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Высказывания</a:t>
            </a:r>
            <a:r>
              <a:rPr lang="ru-RU" sz="1800" dirty="0">
                <a:solidFill>
                  <a:schemeClr val="bg1"/>
                </a:solidFill>
              </a:rPr>
              <a:t> 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9251639" y="2142715"/>
            <a:ext cx="2286968" cy="2174840"/>
            <a:chOff x="6815134" y="45740"/>
            <a:chExt cx="1927524" cy="1926908"/>
          </a:xfrm>
        </p:grpSpPr>
        <p:sp>
          <p:nvSpPr>
            <p:cNvPr id="13" name="Овал 12"/>
            <p:cNvSpPr/>
            <p:nvPr/>
          </p:nvSpPr>
          <p:spPr>
            <a:xfrm>
              <a:off x="6815134" y="45740"/>
              <a:ext cx="1927524" cy="192690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Овал 4"/>
            <p:cNvSpPr/>
            <p:nvPr/>
          </p:nvSpPr>
          <p:spPr>
            <a:xfrm>
              <a:off x="7097413" y="327929"/>
              <a:ext cx="1362966" cy="136253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63" tIns="68563" rIns="68563" bIns="68563" numCol="1" spcCol="1270" anchor="ctr" anchorCtr="0">
              <a:noAutofit/>
            </a:bodyPr>
            <a:lstStyle/>
            <a:p>
              <a:pPr algn="ctr" defTabSz="799867">
                <a:lnSpc>
                  <a:spcPct val="90000"/>
                </a:lnSpc>
                <a:spcAft>
                  <a:spcPct val="35000"/>
                </a:spcAft>
              </a:pPr>
              <a:r>
                <a:rPr lang="ru-RU" sz="21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Попытки </a:t>
              </a: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7597091" y="4239717"/>
            <a:ext cx="2739212" cy="2484028"/>
            <a:chOff x="7168604" y="36597"/>
            <a:chExt cx="1927524" cy="1926908"/>
          </a:xfrm>
        </p:grpSpPr>
        <p:sp>
          <p:nvSpPr>
            <p:cNvPr id="16" name="Овал 15"/>
            <p:cNvSpPr/>
            <p:nvPr/>
          </p:nvSpPr>
          <p:spPr>
            <a:xfrm>
              <a:off x="7168604" y="36597"/>
              <a:ext cx="1927524" cy="192690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Овал 4"/>
            <p:cNvSpPr/>
            <p:nvPr/>
          </p:nvSpPr>
          <p:spPr>
            <a:xfrm>
              <a:off x="7474698" y="275025"/>
              <a:ext cx="1362966" cy="136253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63" tIns="68563" rIns="68563" bIns="68563" numCol="1" spcCol="1270" anchor="ctr" anchorCtr="0">
              <a:noAutofit/>
            </a:bodyPr>
            <a:lstStyle/>
            <a:p>
              <a:pPr algn="ctr" defTabSz="799867">
                <a:lnSpc>
                  <a:spcPct val="90000"/>
                </a:lnSpc>
                <a:spcAft>
                  <a:spcPct val="35000"/>
                </a:spcAft>
              </a:pPr>
              <a:r>
                <a:rPr lang="ru-RU" sz="18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Покушения</a:t>
              </a:r>
            </a:p>
          </p:txBody>
        </p:sp>
      </p:grpSp>
      <p:sp>
        <p:nvSpPr>
          <p:cNvPr id="11" name="Номер слайда 4"/>
          <p:cNvSpPr txBox="1">
            <a:spLocks/>
          </p:cNvSpPr>
          <p:nvPr/>
        </p:nvSpPr>
        <p:spPr>
          <a:xfrm>
            <a:off x="11390744" y="164734"/>
            <a:ext cx="751593" cy="48003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108843" tIns="54421" rIns="108843" bIns="54421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0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182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816364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224546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632728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040911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449093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2857275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265457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3200" b="1" dirty="0">
                <a:solidFill>
                  <a:srgbClr val="242852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8</a:t>
            </a:r>
          </a:p>
        </p:txBody>
      </p:sp>
      <p:sp>
        <p:nvSpPr>
          <p:cNvPr id="18" name="Номер слайда 4"/>
          <p:cNvSpPr txBox="1">
            <a:spLocks/>
          </p:cNvSpPr>
          <p:nvPr/>
        </p:nvSpPr>
        <p:spPr>
          <a:xfrm>
            <a:off x="11206233" y="109580"/>
            <a:ext cx="936104" cy="6480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81633" tIns="40818" rIns="81633" bIns="40818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0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182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816364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224546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632728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040911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449093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2857275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265457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700" b="1" dirty="0" smtClean="0">
                <a:solidFill>
                  <a:srgbClr val="EEECE1">
                    <a:lumMod val="1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endParaRPr lang="ru-RU" sz="2700" b="1" dirty="0">
              <a:solidFill>
                <a:srgbClr val="EEECE1">
                  <a:lumMod val="1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7367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61725" y="244661"/>
            <a:ext cx="50526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ИНДИКАТОРЫ </a:t>
            </a: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СУИЦИДАЛЬНОЙ УГРОЗЫ</a:t>
            </a:r>
            <a:endParaRPr lang="ru-RU" sz="1800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20719" y="1201268"/>
            <a:ext cx="2507418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ЭМОЦИОНАЛЬНЫЕ</a:t>
            </a:r>
            <a:endParaRPr lang="ru-RU" sz="1800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8679" y="1880582"/>
            <a:ext cx="3671451" cy="461664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42799" indent="-342799">
              <a:buFont typeface="Wingdings" panose="05000000000000000000" pitchFamily="2" charset="2"/>
              <a:buChar char="Ø"/>
            </a:pP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Скука, грусть, раздражительность</a:t>
            </a:r>
          </a:p>
          <a:p>
            <a:pPr marL="342799" indent="-342799">
              <a:buFont typeface="Wingdings" panose="05000000000000000000" pitchFamily="2" charset="2"/>
              <a:buChar char="Ø"/>
            </a:pP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Беспомощность, безнадежность</a:t>
            </a:r>
          </a:p>
          <a:p>
            <a:pPr marL="342799" indent="-342799">
              <a:buFont typeface="Wingdings" panose="05000000000000000000" pitchFamily="2" charset="2"/>
              <a:buChar char="Ø"/>
            </a:pP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Чувство </a:t>
            </a:r>
            <a:r>
              <a:rPr lang="ru-RU" sz="2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малозначимости</a:t>
            </a: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никчемности</a:t>
            </a:r>
          </a:p>
          <a:p>
            <a:pPr marL="342799" indent="-342799">
              <a:buFont typeface="Wingdings" panose="05000000000000000000" pitchFamily="2" charset="2"/>
              <a:buChar char="Ø"/>
            </a:pP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Беспричинный страх и тревога</a:t>
            </a:r>
          </a:p>
          <a:p>
            <a:pPr marL="342799" indent="-342799">
              <a:buFont typeface="Wingdings" panose="05000000000000000000" pitchFamily="2" charset="2"/>
              <a:buChar char="Ø"/>
            </a:pP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Переживание горя и вины</a:t>
            </a:r>
          </a:p>
          <a:p>
            <a:pPr marL="342799" indent="-342799">
              <a:buFont typeface="Wingdings" panose="05000000000000000000" pitchFamily="2" charset="2"/>
              <a:buChar char="Ø"/>
            </a:pP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Ожидание беды</a:t>
            </a:r>
          </a:p>
          <a:p>
            <a:pPr marL="342799" indent="-342799">
              <a:buFont typeface="Wingdings" panose="05000000000000000000" pitchFamily="2" charset="2"/>
              <a:buChar char="Ø"/>
            </a:pP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Депрессия</a:t>
            </a:r>
          </a:p>
          <a:p>
            <a:pPr marL="342799" indent="-342799">
              <a:buFont typeface="Wingdings" panose="05000000000000000000" pitchFamily="2" charset="2"/>
              <a:buChar char="Ø"/>
            </a:pP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Агрессия  к себе и окружающим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728204" y="1158413"/>
            <a:ext cx="1730602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СЛОВЕСНЫЕ</a:t>
            </a:r>
            <a:endParaRPr lang="ru-RU" sz="1800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615625" y="1189031"/>
            <a:ext cx="233429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ПОВЕДЕНЧЕСКИЕ</a:t>
            </a:r>
            <a:endParaRPr lang="ru-RU" sz="1800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094624" y="1723984"/>
            <a:ext cx="3825579" cy="461664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42799" indent="-342799">
              <a:buFont typeface="Wingdings" panose="05000000000000000000" pitchFamily="2" charset="2"/>
              <a:buChar char="Ø"/>
            </a:pPr>
            <a:r>
              <a:rPr lang="ru-RU" sz="2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Невыразительная речь</a:t>
            </a:r>
          </a:p>
          <a:p>
            <a:pPr marL="342799" indent="-342799">
              <a:buFont typeface="Wingdings" panose="05000000000000000000" pitchFamily="2" charset="2"/>
              <a:buChar char="Ø"/>
            </a:pPr>
            <a:r>
              <a:rPr lang="ru-RU" sz="2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Уверение в беспомощности и зависимости</a:t>
            </a:r>
          </a:p>
          <a:p>
            <a:pPr marL="342799" indent="-342799">
              <a:buFont typeface="Wingdings" panose="05000000000000000000" pitchFamily="2" charset="2"/>
              <a:buChar char="Ø"/>
            </a:pPr>
            <a:r>
              <a:rPr lang="ru-RU" sz="2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Связь с деструктивными сектами</a:t>
            </a:r>
          </a:p>
          <a:p>
            <a:pPr marL="342799" indent="-342799">
              <a:buFont typeface="Wingdings" panose="05000000000000000000" pitchFamily="2" charset="2"/>
              <a:buChar char="Ø"/>
            </a:pPr>
            <a:r>
              <a:rPr lang="ru-RU" sz="2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Рассуждение об утрате смысла жизни</a:t>
            </a:r>
          </a:p>
          <a:p>
            <a:pPr marL="342799" indent="-342799">
              <a:buFont typeface="Wingdings" panose="05000000000000000000" pitchFamily="2" charset="2"/>
              <a:buChar char="Ø"/>
            </a:pPr>
            <a:r>
              <a:rPr lang="ru-RU" sz="2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Разговоры, шутки о смерти</a:t>
            </a:r>
          </a:p>
          <a:p>
            <a:pPr marL="342799" indent="-342799">
              <a:buFont typeface="Wingdings" panose="05000000000000000000" pitchFamily="2" charset="2"/>
              <a:buChar char="Ø"/>
            </a:pPr>
            <a:r>
              <a:rPr lang="ru-RU" sz="2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Интернет знакомство  с такими же интересантами</a:t>
            </a:r>
          </a:p>
          <a:p>
            <a:pPr marL="342799" indent="-342799">
              <a:buFont typeface="Wingdings" panose="05000000000000000000" pitchFamily="2" charset="2"/>
              <a:buChar char="Ø"/>
            </a:pPr>
            <a:r>
              <a:rPr lang="ru-RU" sz="2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Пессимистическая оценка окружающего</a:t>
            </a:r>
          </a:p>
          <a:p>
            <a:pPr marL="342799" indent="-342799">
              <a:buFont typeface="Wingdings" panose="05000000000000000000" pitchFamily="2" charset="2"/>
              <a:buChar char="Ø"/>
            </a:pPr>
            <a:r>
              <a:rPr lang="ru-RU" sz="2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Сообщение о суициде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085461" y="1723984"/>
            <a:ext cx="4056876" cy="493981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342799" indent="-342799">
              <a:buFont typeface="Wingdings" panose="05000000000000000000" pitchFamily="2" charset="2"/>
              <a:buChar char="Ø"/>
            </a:pPr>
            <a:r>
              <a:rPr lang="ru-RU" sz="21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Пренебрежение внешним видом</a:t>
            </a:r>
          </a:p>
          <a:p>
            <a:pPr marL="342799" indent="-342799">
              <a:buFont typeface="Wingdings" panose="05000000000000000000" pitchFamily="2" charset="2"/>
              <a:buChar char="Ø"/>
            </a:pPr>
            <a:r>
              <a:rPr lang="ru-RU" sz="21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Немотивированное посещение врачей</a:t>
            </a:r>
          </a:p>
          <a:p>
            <a:pPr marL="342799" indent="-342799">
              <a:buFont typeface="Wingdings" panose="05000000000000000000" pitchFamily="2" charset="2"/>
              <a:buChar char="Ø"/>
            </a:pPr>
            <a:r>
              <a:rPr lang="ru-RU" sz="21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Подведение итогов жизни</a:t>
            </a:r>
          </a:p>
          <a:p>
            <a:pPr marL="342799" indent="-342799">
              <a:buFont typeface="Wingdings" panose="05000000000000000000" pitchFamily="2" charset="2"/>
              <a:buChar char="Ø"/>
            </a:pPr>
            <a:r>
              <a:rPr lang="ru-RU" sz="21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драках и склонность к риску</a:t>
            </a:r>
          </a:p>
          <a:p>
            <a:pPr marL="342799" indent="-342799">
              <a:buFont typeface="Wingdings" panose="05000000000000000000" pitchFamily="2" charset="2"/>
              <a:buChar char="Ø"/>
            </a:pPr>
            <a:r>
              <a:rPr lang="ru-RU" sz="21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Раздаривание</a:t>
            </a:r>
            <a:r>
              <a:rPr lang="ru-RU" sz="21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вещей</a:t>
            </a:r>
          </a:p>
          <a:p>
            <a:pPr marL="342799" indent="-342799">
              <a:buFont typeface="Wingdings" panose="05000000000000000000" pitchFamily="2" charset="2"/>
              <a:buChar char="Ø"/>
            </a:pPr>
            <a:r>
              <a:rPr lang="ru-RU" sz="21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Изменение массы тела</a:t>
            </a:r>
          </a:p>
          <a:p>
            <a:pPr marL="342799" indent="-342799">
              <a:buFont typeface="Wingdings" panose="05000000000000000000" pitchFamily="2" charset="2"/>
              <a:buChar char="Ø"/>
            </a:pPr>
            <a:r>
              <a:rPr lang="ru-RU" sz="21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Пристрастие  алкоголю и наркотикам</a:t>
            </a:r>
          </a:p>
          <a:p>
            <a:pPr marL="342799" indent="-342799">
              <a:buFont typeface="Wingdings" panose="05000000000000000000" pitchFamily="2" charset="2"/>
              <a:buChar char="Ø"/>
            </a:pPr>
            <a:r>
              <a:rPr lang="ru-RU" sz="21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 дисциплины , снижение успеваемости</a:t>
            </a:r>
          </a:p>
          <a:p>
            <a:pPr marL="342799" indent="-342799">
              <a:buFont typeface="Wingdings" panose="05000000000000000000" pitchFamily="2" charset="2"/>
              <a:buChar char="Ø"/>
            </a:pPr>
            <a:r>
              <a:rPr lang="ru-RU" sz="21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средств суицида</a:t>
            </a:r>
          </a:p>
        </p:txBody>
      </p:sp>
      <p:sp>
        <p:nvSpPr>
          <p:cNvPr id="9" name="Номер слайда 4"/>
          <p:cNvSpPr txBox="1">
            <a:spLocks/>
          </p:cNvSpPr>
          <p:nvPr/>
        </p:nvSpPr>
        <p:spPr>
          <a:xfrm>
            <a:off x="11390744" y="164734"/>
            <a:ext cx="751593" cy="48003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108843" tIns="54421" rIns="108843" bIns="54421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0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182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816364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224546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632728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040911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449093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2857275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265457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3200" b="1" dirty="0">
                <a:solidFill>
                  <a:srgbClr val="242852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9</a:t>
            </a:r>
          </a:p>
        </p:txBody>
      </p:sp>
      <p:sp>
        <p:nvSpPr>
          <p:cNvPr id="10" name="Номер слайда 4"/>
          <p:cNvSpPr txBox="1">
            <a:spLocks/>
          </p:cNvSpPr>
          <p:nvPr/>
        </p:nvSpPr>
        <p:spPr>
          <a:xfrm>
            <a:off x="11160955" y="115303"/>
            <a:ext cx="936104" cy="6480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81633" tIns="40818" rIns="81633" bIns="40818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0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182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816364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224546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632728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040911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449093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2857275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265457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700" b="1" dirty="0" smtClean="0">
                <a:solidFill>
                  <a:srgbClr val="EEECE1">
                    <a:lumMod val="1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ru-RU" sz="2700" b="1" dirty="0">
              <a:solidFill>
                <a:srgbClr val="EEECE1">
                  <a:lumMod val="1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27058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531119"/>
          </a:xfrm>
        </p:spPr>
        <p:txBody>
          <a:bodyPr/>
          <a:lstStyle/>
          <a:p>
            <a:r>
              <a:rPr lang="ru-RU" sz="20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ИНДИВИДУАЛЬНЫЕ АНТИСУИЦИДАЛЬНЫЕ ФАКТОРЫ</a:t>
            </a:r>
            <a:endParaRPr lang="ru-RU" sz="20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6207" y="1582370"/>
            <a:ext cx="10972800" cy="4028722"/>
          </a:xfrm>
        </p:spPr>
        <p:txBody>
          <a:bodyPr/>
          <a:lstStyle/>
          <a:p>
            <a:pPr marL="0" indent="0" algn="just">
              <a:buNone/>
            </a:pPr>
            <a:r>
              <a:rPr lang="ru-RU" sz="1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7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Переживания, препятствующие </a:t>
            </a: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осуществлению суицидальных </a:t>
            </a:r>
            <a:r>
              <a:rPr lang="ru-RU" sz="17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намерений. </a:t>
            </a: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ним относятся:</a:t>
            </a:r>
          </a:p>
          <a:p>
            <a:pPr marL="0" indent="0" algn="just" defTabSz="361950">
              <a:buNone/>
            </a:pP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	эмоциональная привязанность к родным и близким людям, степень значимости отношений с ними, боязнь причинить им душевную боль;</a:t>
            </a:r>
          </a:p>
          <a:p>
            <a:pPr marL="0" indent="0" algn="just" defTabSz="361950">
              <a:buNone/>
            </a:pP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ru-RU" sz="17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концентрация </a:t>
            </a: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внимания на состоянии собственного здоровья, боязнь причинения себе физического ущерба;</a:t>
            </a:r>
          </a:p>
          <a:p>
            <a:pPr marL="0" indent="0" algn="just" defTabSz="361950">
              <a:buNone/>
            </a:pP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	религиозные и социальные табу, связанные с проблемой смерти самоубийства, боязнь греха самоубийства;</a:t>
            </a:r>
          </a:p>
          <a:p>
            <a:pPr marL="0" indent="0" algn="just" defTabSz="361950">
              <a:buNone/>
            </a:pP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	учет  общественного  мнения  и избегание осуждения со  стороны окружающих,  представления  о  позорности  самоубийства  и  неприятие (осуждение) суицидальных моделей поведения;</a:t>
            </a:r>
          </a:p>
          <a:p>
            <a:pPr marL="0" indent="0" algn="just" defTabSz="361950">
              <a:buNone/>
            </a:pP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	наличие актуальных жизненных ценностей, целей; </a:t>
            </a:r>
          </a:p>
          <a:p>
            <a:pPr marL="0" indent="0" algn="just" defTabSz="361950">
              <a:buNone/>
            </a:pP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ru-RU" sz="17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убеждения </a:t>
            </a: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неиспользованных жизненных возможностях;</a:t>
            </a:r>
          </a:p>
          <a:p>
            <a:pPr marL="0" indent="0" algn="just" defTabSz="361950">
              <a:buNone/>
            </a:pP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ru-RU" sz="17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психологическая  </a:t>
            </a: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гибкость  и  </a:t>
            </a:r>
            <a:r>
              <a:rPr lang="ru-RU" sz="17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адаптированность</a:t>
            </a: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умение  компенсировать негативные личные переживания, использовать методы снятия психической напряженности;</a:t>
            </a:r>
          </a:p>
          <a:p>
            <a:pPr marL="0" indent="0" algn="just" defTabSz="361950">
              <a:buNone/>
            </a:pP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	неуверенность в надёжности выбранного способа самоубийства;</a:t>
            </a:r>
          </a:p>
          <a:p>
            <a:pPr marL="0" indent="0" algn="just" defTabSz="361950">
              <a:buNone/>
            </a:pP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	негативная проекция своего внешнего вида после самоубийства. </a:t>
            </a:r>
          </a:p>
          <a:p>
            <a:pPr defTabSz="361950"/>
            <a:endParaRPr lang="ru-RU" dirty="0"/>
          </a:p>
        </p:txBody>
      </p:sp>
      <p:sp>
        <p:nvSpPr>
          <p:cNvPr id="5" name="Номер слайда 4"/>
          <p:cNvSpPr txBox="1">
            <a:spLocks/>
          </p:cNvSpPr>
          <p:nvPr/>
        </p:nvSpPr>
        <p:spPr>
          <a:xfrm>
            <a:off x="11160955" y="115303"/>
            <a:ext cx="936104" cy="6480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81633" tIns="40818" rIns="81633" bIns="40818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0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182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816364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224546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632728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040911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449093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2857275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265457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700" b="1" dirty="0" smtClean="0">
                <a:solidFill>
                  <a:srgbClr val="EEECE1">
                    <a:lumMod val="1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endParaRPr lang="ru-RU" sz="2700" b="1" dirty="0">
              <a:solidFill>
                <a:srgbClr val="EEECE1">
                  <a:lumMod val="1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67883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531119"/>
          </a:xfrm>
        </p:spPr>
        <p:txBody>
          <a:bodyPr/>
          <a:lstStyle/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АНТИСУИЦИДАЛЬНЫЕ ФАКТОРЫ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47730" y="1681683"/>
            <a:ext cx="9934669" cy="3578381"/>
          </a:xfrm>
        </p:spPr>
        <p:txBody>
          <a:bodyPr/>
          <a:lstStyle/>
          <a:p>
            <a:pPr marL="0" indent="0" algn="just" defTabSz="361950">
              <a:buNone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гармоничные отношения между членами семьи; поддержка со стороны семьи; </a:t>
            </a:r>
          </a:p>
          <a:p>
            <a:pPr marL="0" indent="0" algn="just" defTabSz="361950">
              <a:buNone/>
            </a:pP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	уверенность учащегося в себе, в своих силах, убежденность в способности достижения жизненных целей; умение общаться со сверстниками и  взрослыми;</a:t>
            </a:r>
          </a:p>
          <a:p>
            <a:pPr marL="0" indent="0" algn="just" defTabSz="361950">
              <a:buNone/>
            </a:pP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	умение  обращаться  за  помощью  при  возникновении  трудностей;</a:t>
            </a:r>
          </a:p>
          <a:p>
            <a:pPr marL="0" indent="0" algn="just" defTabSz="361950">
              <a:buNone/>
            </a:pP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	умение  обращаться  за  помощью  к  взрослым  при  необходимости </a:t>
            </a:r>
          </a:p>
          <a:p>
            <a:pPr marL="0" indent="0" algn="just" defTabSz="361950">
              <a:buNone/>
            </a:pP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	принятия важных решений; открытость мнению и опыту других людей;</a:t>
            </a:r>
          </a:p>
          <a:p>
            <a:pPr marL="0" indent="0" algn="just" defTabSz="361950">
              <a:buNone/>
            </a:pP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	открытость ко всему новому, способность к усвоению новых знаний;</a:t>
            </a:r>
          </a:p>
          <a:p>
            <a:pPr marL="0" indent="0" algn="just" defTabSz="361950">
              <a:buNone/>
            </a:pP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	социальная интеграция (участие в общественной жизни, например, в спортивных мероприятиях,  членство  в  обществах,  клубах  и  т.д.);</a:t>
            </a:r>
          </a:p>
          <a:p>
            <a:pPr marL="0" indent="0" algn="just" defTabSz="361950">
              <a:buNone/>
            </a:pP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	доброжелательные, ровные отношения с товарищами по </a:t>
            </a:r>
            <a:r>
              <a:rPr lang="ru-RU" sz="17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школе/училищу/университету;</a:t>
            </a:r>
            <a:endParaRPr lang="ru-RU" sz="17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defTabSz="361950">
              <a:buNone/>
            </a:pP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	хорошие отношения с преподавателями и другими взрослыми;</a:t>
            </a:r>
          </a:p>
          <a:p>
            <a:pPr marL="0" indent="0" algn="just" defTabSz="361950">
              <a:buNone/>
            </a:pP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	наличие поддержки со стороны близких людей. </a:t>
            </a:r>
            <a:endParaRPr lang="ru-RU" sz="1700" dirty="0"/>
          </a:p>
        </p:txBody>
      </p:sp>
      <p:sp>
        <p:nvSpPr>
          <p:cNvPr id="5" name="Номер слайда 4"/>
          <p:cNvSpPr txBox="1">
            <a:spLocks/>
          </p:cNvSpPr>
          <p:nvPr/>
        </p:nvSpPr>
        <p:spPr>
          <a:xfrm>
            <a:off x="11160955" y="115303"/>
            <a:ext cx="936104" cy="6480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81633" tIns="40818" rIns="81633" bIns="40818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0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182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816364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224546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632728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040911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449093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2857275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265457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700" b="1" dirty="0" smtClean="0">
                <a:solidFill>
                  <a:srgbClr val="EEECE1">
                    <a:lumMod val="1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endParaRPr lang="ru-RU" sz="2700" b="1" dirty="0">
              <a:solidFill>
                <a:srgbClr val="EEECE1">
                  <a:lumMod val="1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56319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03135"/>
          </a:xfrm>
        </p:spPr>
        <p:txBody>
          <a:bodyPr/>
          <a:lstStyle/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РЕКОМЕНДАЦИИ ПО ПРОВЕДЕНИЮ БЕСЕДЫ</a:t>
            </a:r>
            <a:b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just">
              <a:spcAft>
                <a:spcPts val="0"/>
              </a:spcAft>
              <a:buNone/>
            </a:pPr>
            <a:r>
              <a:rPr lang="ru-RU" sz="1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 </a:t>
            </a:r>
            <a:r>
              <a:rPr lang="ru-RU" sz="21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разговаривать в спокойном месте, чтобы исключить возможность быть прерванным;</a:t>
            </a:r>
          </a:p>
          <a:p>
            <a:pPr indent="0" algn="just">
              <a:spcAft>
                <a:spcPts val="0"/>
              </a:spcAft>
              <a:buNone/>
            </a:pPr>
            <a:r>
              <a:rPr lang="ru-RU" sz="21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 уделять все внимание собеседнику, смотреть прямо на него, удобно расположившись напротив, но не через стол;</a:t>
            </a:r>
          </a:p>
          <a:p>
            <a:pPr indent="0" algn="just">
              <a:spcAft>
                <a:spcPts val="0"/>
              </a:spcAft>
              <a:buNone/>
            </a:pPr>
            <a:r>
              <a:rPr lang="ru-RU" sz="21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 пересказать то, что собеседник рассказал вам, чтобы он убедился, что вы действительно поняли суть услышанного и ничего не пропустили мимо ушей;</a:t>
            </a:r>
          </a:p>
          <a:p>
            <a:pPr indent="0" algn="just">
              <a:spcAft>
                <a:spcPts val="0"/>
              </a:spcAft>
              <a:buNone/>
            </a:pPr>
            <a:r>
              <a:rPr lang="ru-RU" sz="21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 дать возможность собеседнику высказаться, не перебивая его, и говорить только тогда, когда перестанет говорить он;</a:t>
            </a:r>
          </a:p>
          <a:p>
            <a:pPr indent="0" algn="just">
              <a:spcAft>
                <a:spcPts val="0"/>
              </a:spcAft>
              <a:buNone/>
            </a:pPr>
            <a:r>
              <a:rPr lang="ru-RU" sz="21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 говорить без осуждения и пристрастия, что способствует усилению у собеседника чувства собственного достоинства; произносить только позитивно-конструктивные фразы («мгновенный рефрейминг»);</a:t>
            </a:r>
          </a:p>
          <a:p>
            <a:pPr indent="0" algn="just">
              <a:spcAft>
                <a:spcPts val="0"/>
              </a:spcAft>
              <a:buNone/>
            </a:pPr>
            <a:r>
              <a:rPr lang="ru-RU" sz="21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 оказывать первичную психологическую помощь </a:t>
            </a:r>
            <a:r>
              <a:rPr lang="ru-RU" sz="21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подростку</a:t>
            </a:r>
            <a:r>
              <a:rPr lang="ru-RU" sz="21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1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 txBox="1">
            <a:spLocks/>
          </p:cNvSpPr>
          <p:nvPr/>
        </p:nvSpPr>
        <p:spPr>
          <a:xfrm>
            <a:off x="11160955" y="115303"/>
            <a:ext cx="936104" cy="6480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81633" tIns="40818" rIns="81633" bIns="40818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0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182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816364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224546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632728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040911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449093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2857275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265457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700" b="1" dirty="0" smtClean="0">
                <a:solidFill>
                  <a:srgbClr val="EEECE1">
                    <a:lumMod val="1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endParaRPr lang="ru-RU" sz="2700" b="1" dirty="0">
              <a:solidFill>
                <a:srgbClr val="EEECE1">
                  <a:lumMod val="1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87150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5302" y="274639"/>
            <a:ext cx="10007097" cy="494906"/>
          </a:xfrm>
        </p:spPr>
        <p:txBody>
          <a:bodyPr/>
          <a:lstStyle/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РЕЧЕВЫЕ ФОРМУЛЫ 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2273641"/>
              </p:ext>
            </p:extLst>
          </p:nvPr>
        </p:nvGraphicFramePr>
        <p:xfrm>
          <a:off x="1412342" y="1131685"/>
          <a:ext cx="10492965" cy="5259946"/>
        </p:xfrm>
        <a:graphic>
          <a:graphicData uri="http://schemas.openxmlformats.org/drawingml/2006/table">
            <a:tbl>
              <a:tblPr firstRow="1" firstCol="1" bandRow="1"/>
              <a:tblGrid>
                <a:gridCol w="3132498"/>
                <a:gridCol w="3956364"/>
                <a:gridCol w="3404103"/>
              </a:tblGrid>
              <a:tr h="46019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9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Если вы слышите</a:t>
                      </a:r>
                    </a:p>
                  </a:txBody>
                  <a:tcPr marL="63251" marR="63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9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</a:t>
                      </a:r>
                      <a:r>
                        <a:rPr lang="ru-RU" sz="3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👍</a:t>
                      </a:r>
                      <a:endParaRPr lang="ru-RU" sz="19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251" marR="63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9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3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👎</a:t>
                      </a:r>
                      <a:endParaRPr lang="ru-RU" sz="19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251" marR="63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278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«Ненавижу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учебу, класс...»</a:t>
                      </a:r>
                    </a:p>
                  </a:txBody>
                  <a:tcPr marL="63251" marR="63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«Что происходит у нас, из-за чего ты себя так чувствуешь?»</a:t>
                      </a:r>
                    </a:p>
                  </a:txBody>
                  <a:tcPr marL="63251" marR="63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«Когда я был в твоем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возрасте... да ты просто лентяй!»</a:t>
                      </a:r>
                    </a:p>
                  </a:txBody>
                  <a:tcPr marL="63251" marR="63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174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«Все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кажется таким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безнадежным...»</a:t>
                      </a:r>
                    </a:p>
                  </a:txBody>
                  <a:tcPr marL="63251" marR="63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«Иногда все мы чувствуем себя подавленными. </a:t>
                      </a:r>
                      <a:r>
                        <a:rPr lang="ru-RU" sz="17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Давайподумаем</a:t>
                      </a:r>
                      <a:r>
                        <a:rPr lang="ru-RU" sz="17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какие у нас проблемы и какую из них надо решить в первую очередь»</a:t>
                      </a:r>
                    </a:p>
                  </a:txBody>
                  <a:tcPr marL="63251" marR="63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7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«Подумай лучше о тех, кому еще хуже, чем тебе»</a:t>
                      </a:r>
                    </a:p>
                  </a:txBody>
                  <a:tcPr marL="63251" marR="63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791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«Всем было бы лучше без меня!» </a:t>
                      </a:r>
                    </a:p>
                  </a:txBody>
                  <a:tcPr marL="63251" marR="63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«Ты очень много значишь для нас, и меня беспокоит твое настроение. Скажи мне, что происходит»</a:t>
                      </a:r>
                    </a:p>
                  </a:txBody>
                  <a:tcPr marL="63251" marR="63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«Не говори глупостей. Давай  </a:t>
                      </a:r>
                      <a:r>
                        <a:rPr lang="ru-RU" sz="17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поговорим о  чем-нибудь другом</a:t>
                      </a:r>
                      <a:r>
                        <a:rPr lang="ru-RU" sz="17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</a:txBody>
                  <a:tcPr marL="63251" marR="63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82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«Вы не понимаете меня!»</a:t>
                      </a:r>
                    </a:p>
                  </a:txBody>
                  <a:tcPr marL="63251" marR="63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«Расскажи мне, </a:t>
                      </a:r>
                      <a:r>
                        <a:rPr lang="ru-RU" sz="17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как ты </a:t>
                      </a:r>
                      <a:r>
                        <a:rPr lang="ru-RU" sz="17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себя чувствуешь.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 действительно хочу это знать»</a:t>
                      </a:r>
                    </a:p>
                  </a:txBody>
                  <a:tcPr marL="63251" marR="63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«Кто же может понять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молодежь в наши дни?»</a:t>
                      </a:r>
                    </a:p>
                  </a:txBody>
                  <a:tcPr marL="63251" marR="63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95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7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«Я совершил ужасный поступок...»</a:t>
                      </a:r>
                    </a:p>
                  </a:txBody>
                  <a:tcPr marL="63251" marR="63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«Давай сядем и поговорим об этом»</a:t>
                      </a:r>
                    </a:p>
                  </a:txBody>
                  <a:tcPr marL="63251" marR="63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«Что посеешь, </a:t>
                      </a:r>
                      <a:r>
                        <a:rPr lang="ru-RU" sz="17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то и  </a:t>
                      </a:r>
                      <a:r>
                        <a:rPr lang="ru-RU" sz="17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пожнешь!»</a:t>
                      </a:r>
                    </a:p>
                  </a:txBody>
                  <a:tcPr marL="63251" marR="63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343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7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«А если у меня не получится?»</a:t>
                      </a:r>
                    </a:p>
                  </a:txBody>
                  <a:tcPr marL="63251" marR="63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«Если не получится, я буду знать, что ты сделал все </a:t>
                      </a:r>
                      <a:r>
                        <a:rPr lang="ru-RU" sz="17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возможное</a:t>
                      </a:r>
                      <a:r>
                        <a:rPr lang="ru-RU" sz="17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</a:txBody>
                  <a:tcPr marL="63251" marR="63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«Если не </a:t>
                      </a:r>
                      <a:r>
                        <a:rPr lang="ru-RU" sz="17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получится значит</a:t>
                      </a:r>
                      <a:r>
                        <a:rPr lang="ru-RU" sz="17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ты </a:t>
                      </a:r>
                      <a:r>
                        <a:rPr lang="ru-RU" sz="17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недостаточно постарался</a:t>
                      </a:r>
                      <a:r>
                        <a:rPr lang="ru-RU" sz="17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!»</a:t>
                      </a:r>
                    </a:p>
                  </a:txBody>
                  <a:tcPr marL="63251" marR="63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Номер слайда 4"/>
          <p:cNvSpPr txBox="1">
            <a:spLocks/>
          </p:cNvSpPr>
          <p:nvPr/>
        </p:nvSpPr>
        <p:spPr>
          <a:xfrm>
            <a:off x="11160955" y="115303"/>
            <a:ext cx="936104" cy="6480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81633" tIns="40818" rIns="81633" bIns="40818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0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182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816364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224546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632728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040911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449093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2857275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265457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700" b="1" dirty="0" smtClean="0">
                <a:solidFill>
                  <a:srgbClr val="EEECE1">
                    <a:lumMod val="1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endParaRPr lang="ru-RU" sz="2700" b="1" dirty="0">
              <a:solidFill>
                <a:srgbClr val="EEECE1">
                  <a:lumMod val="1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80009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171" y="1092081"/>
            <a:ext cx="4054730" cy="5768775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975174" y="3725898"/>
          <a:ext cx="3395049" cy="15868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91613"/>
                <a:gridCol w="1803436"/>
              </a:tblGrid>
              <a:tr h="0"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</a:pPr>
                      <a:r>
                        <a:rPr lang="ru-RU" sz="9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Чем я хорош(а)?</a:t>
                      </a:r>
                      <a:endParaRPr lang="ru-RU" sz="900" kern="1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</a:pPr>
                      <a:r>
                        <a:rPr lang="ru-RU" sz="9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Чем я плох(а)?</a:t>
                      </a:r>
                      <a:endParaRPr lang="ru-RU" sz="900" kern="1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9855">
                <a:tc>
                  <a:txBody>
                    <a:bodyPr/>
                    <a:lstStyle/>
                    <a:p>
                      <a:pPr marL="90170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0170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0170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0170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kern="1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0170"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kern="1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854878" y="1001058"/>
            <a:ext cx="3635642" cy="2954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Если я чувствую тревогу…</a:t>
            </a:r>
            <a:endParaRPr kumimoji="0" lang="ru-RU" altLang="zh-CN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2714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iberation Serif" charset="-52"/>
                <a:ea typeface="SimSun" panose="02010600030101010101" pitchFamily="2" charset="-122"/>
                <a:cs typeface="Mangal"/>
              </a:rPr>
              <a:t>	</a:t>
            </a:r>
            <a:r>
              <a:rPr kumimoji="0" lang="ru-RU" altLang="zh-CN" sz="9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Частое сердцебиение, неприятные ощущения в теле, назойливые мысли, </a:t>
            </a:r>
            <a:r>
              <a:rPr kumimoji="0" lang="ru-RU" altLang="zh-CN" sz="9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дерганность</a:t>
            </a:r>
            <a:r>
              <a:rPr kumimoji="0" lang="ru-RU" altLang="zh-CN" sz="9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сложность с концентрацией внимания — это основные проявления тревоги. Мысли в духе «А что если…?», «А вдруг….?» тоже связаны с возникновением и поддержанием беспокойного состояния. Я думаю, ты согласишься, что это бывает очень неприятно или даже невыносимо. Но с этим можно справиться. </a:t>
            </a:r>
            <a:endParaRPr kumimoji="0" lang="ru-RU" altLang="zh-CN" sz="9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2714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9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Кстати, тревога возникает чаще всего от наших мыслей. Случайная мысль о чем-то плохом может вызвать цепочку следующих, от которых настроение будет снижаться еще сильнее. Замечал(а) такое?</a:t>
            </a:r>
            <a:endParaRPr kumimoji="0" lang="ru-RU" altLang="zh-CN" sz="9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2714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9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В целом, тревога не всегда плохая. Она может помочь нам начать действовать в конкретной проблемной ситуации. Важно, что после разрешения её причины беспокойство уходит. Но когда тревожность остается с тобой 24/7, вынуждая думать о множестве плохих событий, это значит, что тревога стала непродуктивной. </a:t>
            </a:r>
            <a:endParaRPr kumimoji="0" lang="ru-RU" altLang="zh-CN" sz="9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2714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9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Наша задача в этом случае — сделать тревогу более понятной. Попробуй заполнить такую табличку:</a:t>
            </a:r>
            <a:endParaRPr kumimoji="0" lang="ru-RU" altLang="zh-CN" sz="9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2714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/>
          </p:nvPr>
        </p:nvGraphicFramePr>
        <p:xfrm>
          <a:off x="4625741" y="2855602"/>
          <a:ext cx="3281186" cy="9626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81186"/>
              </a:tblGrid>
              <a:tr h="101724">
                <a:tc>
                  <a:txBody>
                    <a:bodyPr/>
                    <a:lstStyle/>
                    <a:p>
                      <a:pPr marL="90170">
                        <a:spcAft>
                          <a:spcPts val="0"/>
                        </a:spcAft>
                      </a:pPr>
                      <a:r>
                        <a:rPr lang="ru-RU" sz="9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Нарисуй свою тревогу. Можно даже разукрасить ;)</a:t>
                      </a:r>
                      <a:endParaRPr lang="ru-RU" sz="900" kern="1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4924" marR="34924" marT="34924" marB="349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3525">
                <a:tc>
                  <a:txBody>
                    <a:bodyPr/>
                    <a:lstStyle/>
                    <a:p>
                      <a:pPr marL="90170">
                        <a:spcAft>
                          <a:spcPts val="0"/>
                        </a:spcAft>
                      </a:pPr>
                      <a:r>
                        <a:rPr lang="ru-RU" sz="9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90170">
                        <a:spcAft>
                          <a:spcPts val="0"/>
                        </a:spcAft>
                      </a:pPr>
                      <a:r>
                        <a:rPr lang="ru-RU" sz="9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90170">
                        <a:spcAft>
                          <a:spcPts val="0"/>
                        </a:spcAft>
                      </a:pPr>
                      <a:r>
                        <a:rPr lang="ru-RU" sz="9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90170">
                        <a:spcAft>
                          <a:spcPts val="0"/>
                        </a:spcAft>
                      </a:pPr>
                      <a:r>
                        <a:rPr lang="ru-RU" sz="9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90170">
                        <a:spcAft>
                          <a:spcPts val="0"/>
                        </a:spcAft>
                      </a:pPr>
                      <a:r>
                        <a:rPr lang="ru-RU" sz="9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kern="1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4924" marR="34924" marT="34924" marB="349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4490520" y="1116409"/>
            <a:ext cx="3515345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269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Важно осознать эти мысли.</a:t>
            </a:r>
            <a:endParaRPr kumimoji="0" lang="ru-RU" altLang="zh-CN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9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2. Чтобы снизить эмоциональную реакцию, попробуй проговорить мысль из головы голосом персонажа из мультфильма или известного политика. Мысль «А вдруг я не сдам ЕГЭ и это будет невыносимо» голосом Жириновского или Блица из </a:t>
            </a:r>
            <a:r>
              <a:rPr kumimoji="0" lang="ru-RU" altLang="zh-CN" sz="9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Зверополиса</a:t>
            </a:r>
            <a:r>
              <a:rPr kumimoji="0" lang="ru-RU" altLang="zh-CN" sz="9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звучит не так угрожающе.</a:t>
            </a:r>
            <a:endParaRPr kumimoji="0" lang="ru-RU" altLang="zh-CN" sz="9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9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3. Сделайте десять глубоких вдохов и выдохов. внимательно и глубоко вдыхайте и выдыхайте, наблюдайте, как двигается тело. считайте выдохи и называйте номер, когда выдыхаете воздух.</a:t>
            </a:r>
            <a:endParaRPr kumimoji="0" lang="ru-RU" altLang="zh-CN" sz="9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9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4. Назовите пять предметов, которые вы видите, пять звуков, пять предметов, которые вы чувствуете (которых касаетесь), вкусов или запахов.</a:t>
            </a:r>
            <a:endParaRPr kumimoji="0" lang="ru-RU" altLang="zh-CN" sz="9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5173" y="5426667"/>
            <a:ext cx="339504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69875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zh-CN" sz="9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Тревога не помогает избежать неудач. Нет, мысли о плохом не помогут избежать этого. Тревога - не естественный спутник нашего мышления.  </a:t>
            </a:r>
            <a:endParaRPr lang="ru-RU" altLang="zh-CN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269875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zh-CN" sz="9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Если в голову приходят мысли, которые делают тебе хуже, примени один из следующих приемов</a:t>
            </a:r>
            <a:r>
              <a:rPr lang="ru-RU" altLang="zh-CN" sz="900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:</a:t>
            </a:r>
          </a:p>
          <a:p>
            <a:pPr lvl="0" indent="269875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zh-C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Каждый раз, когда заметишь мысли «А вдруг...», «А что, если...» и другие, которые связаны с твоей тревогой, отмечай их в своих заметках галочкой или съешь один </a:t>
            </a:r>
            <a:r>
              <a:rPr lang="ru-RU" altLang="zh-CN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тиктак</a:t>
            </a:r>
            <a:r>
              <a:rPr lang="ru-RU" altLang="zh-C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или завяжи узелок на </a:t>
            </a:r>
            <a:r>
              <a:rPr lang="ru-RU" altLang="zh-CN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фенечке</a:t>
            </a:r>
            <a:r>
              <a:rPr lang="ru-RU" altLang="zh-C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0" indent="269875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zh-CN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90518" y="3818258"/>
            <a:ext cx="3479062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170" indent="269875" algn="just">
              <a:spcAft>
                <a:spcPts val="0"/>
              </a:spcAft>
            </a:pPr>
            <a:r>
              <a:rPr lang="ru-RU" sz="900" b="1" kern="1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Если я чувствую никчёмность…</a:t>
            </a:r>
          </a:p>
          <a:p>
            <a:pPr marL="90170" indent="269875" algn="just">
              <a:spcAft>
                <a:spcPts val="0"/>
              </a:spcAft>
            </a:pPr>
            <a:r>
              <a:rPr lang="ru-RU" sz="900" kern="1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Мне очень жаль, что у тебя возникло такое чувство.</a:t>
            </a:r>
          </a:p>
          <a:p>
            <a:pPr marL="90170" indent="269875" algn="just">
              <a:spcAft>
                <a:spcPts val="0"/>
              </a:spcAft>
            </a:pPr>
            <a:r>
              <a:rPr lang="ru-RU" sz="900" kern="1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Кто включил эту мысль в твоей голове?</a:t>
            </a:r>
          </a:p>
          <a:p>
            <a:pPr marL="90170" indent="269875" algn="just">
              <a:spcAft>
                <a:spcPts val="0"/>
              </a:spcAft>
            </a:pPr>
            <a:r>
              <a:rPr lang="ru-RU" sz="900" kern="1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Тебе не обязательно думать о себе именно так. Я знаю, что голос внутри твердит, что ты этого заслуживаешь. Я точно знаю, что нет. Не важно, какие мысли о прошлом, настоящем или будущем преследуют тебя. Ты этого не заслуживаешь. </a:t>
            </a:r>
          </a:p>
          <a:p>
            <a:pPr marL="90170" indent="269875" algn="just">
              <a:spcAft>
                <a:spcPts val="0"/>
              </a:spcAft>
            </a:pPr>
            <a:r>
              <a:rPr lang="ru-RU" sz="900" kern="1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Плохое отношение к себе — это режим, который по разным причинам случайно запускается в наших мыслях. И в наших силах его выключить.</a:t>
            </a:r>
          </a:p>
          <a:p>
            <a:pPr marL="90170" indent="269875" algn="just">
              <a:spcAft>
                <a:spcPts val="0"/>
              </a:spcAft>
            </a:pPr>
            <a:r>
              <a:rPr lang="ru-RU" sz="900" kern="1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Подумай, зачем он тебе? Ответь на этот и следующие вопросы, чтобы лучше узнать его.</a:t>
            </a:r>
          </a:p>
          <a:p>
            <a:pPr marL="90170" indent="269875" algn="just">
              <a:spcAft>
                <a:spcPts val="0"/>
              </a:spcAft>
            </a:pPr>
            <a:r>
              <a:rPr lang="ru-RU" sz="900" kern="1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Когда он появился? Что он выполняет для тебя?</a:t>
            </a:r>
          </a:p>
          <a:p>
            <a:pPr marL="90170" algn="just">
              <a:spcAft>
                <a:spcPts val="0"/>
              </a:spcAft>
            </a:pPr>
            <a:r>
              <a:rPr lang="ru-RU" sz="900" kern="1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Может быть, этот режим несёт послание для тебя/о тебе? Попробуй сформулировать его.</a:t>
            </a:r>
          </a:p>
          <a:p>
            <a:pPr marL="90170" algn="just">
              <a:spcAft>
                <a:spcPts val="0"/>
              </a:spcAft>
            </a:pPr>
            <a:r>
              <a:rPr lang="ru-RU" sz="900" kern="1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А теперь давай защитимся от него. Какими словами или образами можно помочь тебе</a:t>
            </a:r>
            <a:r>
              <a:rPr lang="ru-RU" sz="900" kern="100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?</a:t>
            </a:r>
          </a:p>
          <a:p>
            <a:pPr marL="261620" indent="-17145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900" kern="1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Можно представить образ защитника в виде рыцаря/супергероя/зверя/ и т. д., который не пускает режим самобичевания внутрь тебя.</a:t>
            </a:r>
          </a:p>
          <a:p>
            <a:pPr marL="90170" algn="just">
              <a:spcAft>
                <a:spcPts val="0"/>
              </a:spcAft>
            </a:pPr>
            <a:endParaRPr lang="ru-RU" sz="900" kern="100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360321" y="1116409"/>
            <a:ext cx="35993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 algn="just">
              <a:spcAft>
                <a:spcPts val="0"/>
              </a:spcAft>
              <a:buFont typeface="Wingdings" panose="05000000000000000000" pitchFamily="2" charset="2"/>
              <a:buChar char="q"/>
              <a:tabLst>
                <a:tab pos="495300" algn="l"/>
              </a:tabLst>
            </a:pPr>
            <a:r>
              <a:rPr lang="ru-RU" sz="900" kern="100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Скажи </a:t>
            </a:r>
            <a:r>
              <a:rPr lang="ru-RU" sz="900" kern="1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себе: «Я достойный человек и со мной никому нельзя так обращаться».</a:t>
            </a:r>
          </a:p>
          <a:p>
            <a:pPr marL="171450" lvl="0" indent="-171450" algn="just">
              <a:spcAft>
                <a:spcPts val="0"/>
              </a:spcAft>
              <a:buFont typeface="Wingdings" panose="05000000000000000000" pitchFamily="2" charset="2"/>
              <a:buChar char="q"/>
              <a:tabLst>
                <a:tab pos="495300" algn="l"/>
              </a:tabLst>
            </a:pPr>
            <a:r>
              <a:rPr lang="ru-RU" sz="900" kern="1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Попроси близких людей написать хорошие слова о тебе или перечитай те, которые они уже писали тебе</a:t>
            </a:r>
            <a:r>
              <a:rPr lang="ru-RU" sz="900" b="1" kern="1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/>
          </p:nvPr>
        </p:nvGraphicFramePr>
        <p:xfrm>
          <a:off x="8360321" y="1762740"/>
          <a:ext cx="3515345" cy="17856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15345"/>
              </a:tblGrid>
              <a:tr h="0">
                <a:tc>
                  <a:txBody>
                    <a:bodyPr/>
                    <a:lstStyle/>
                    <a:p>
                      <a:pPr marL="90170" indent="325120">
                        <a:spcAft>
                          <a:spcPts val="0"/>
                        </a:spcAft>
                      </a:pPr>
                      <a:r>
                        <a:rPr lang="ru-RU" sz="9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Напиши список дел и поступков, которые помогут тебе в сложной эмоциональной ситуации:</a:t>
                      </a:r>
                      <a:endParaRPr lang="ru-RU" sz="900" kern="1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90170">
                        <a:spcAft>
                          <a:spcPts val="0"/>
                        </a:spcAft>
                      </a:pPr>
                      <a:r>
                        <a:rPr lang="ru-RU" sz="9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Обратись к кому-то из близких, кому ты доверяешь. Даже если они не знают, что тебе плохо.</a:t>
                      </a:r>
                    </a:p>
                    <a:p>
                      <a:pPr marL="90170">
                        <a:spcAft>
                          <a:spcPts val="0"/>
                        </a:spcAft>
                      </a:pPr>
                      <a:r>
                        <a:rPr lang="ru-RU" sz="9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Позвони на телефон доверия 88002000122 , 88007000183. Это анонимно, бесплатно и конфиденциально.</a:t>
                      </a:r>
                    </a:p>
                    <a:p>
                      <a:pPr marL="90170">
                        <a:spcAft>
                          <a:spcPts val="0"/>
                        </a:spcAft>
                      </a:pPr>
                      <a:r>
                        <a:rPr lang="ru-RU" sz="9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Выпей горячий чай или холодный напиток.</a:t>
                      </a:r>
                    </a:p>
                    <a:p>
                      <a:pPr marL="90170">
                        <a:spcAft>
                          <a:spcPts val="0"/>
                        </a:spcAft>
                      </a:pPr>
                      <a:r>
                        <a:rPr lang="ru-RU" sz="9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Сходи в душ.</a:t>
                      </a:r>
                    </a:p>
                    <a:p>
                      <a:pPr marL="90170">
                        <a:spcAft>
                          <a:spcPts val="0"/>
                        </a:spcAft>
                      </a:pPr>
                      <a:r>
                        <a:rPr lang="ru-RU" sz="9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Поддержи себя хорошими словами к самому себе.</a:t>
                      </a:r>
                    </a:p>
                    <a:p>
                      <a:pPr marL="90170">
                        <a:spcAft>
                          <a:spcPts val="0"/>
                        </a:spcAft>
                      </a:pPr>
                      <a:r>
                        <a:rPr lang="ru-RU" sz="9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Сделай технику релаксации.</a:t>
                      </a:r>
                    </a:p>
                    <a:p>
                      <a:pPr marL="90170">
                        <a:spcAft>
                          <a:spcPts val="0"/>
                        </a:spcAft>
                      </a:pPr>
                      <a:r>
                        <a:rPr lang="ru-RU" sz="9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  <a:p>
                      <a:pPr marL="90170">
                        <a:spcAft>
                          <a:spcPts val="0"/>
                        </a:spcAft>
                      </a:pPr>
                      <a:r>
                        <a:rPr lang="ru-RU" sz="9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90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9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8262796" y="3579709"/>
            <a:ext cx="361287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170" algn="just">
              <a:spcAft>
                <a:spcPts val="0"/>
              </a:spcAft>
            </a:pPr>
            <a:r>
              <a:rPr lang="ru-RU" sz="900" b="1" kern="1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Если не знаешь, что делать….</a:t>
            </a:r>
            <a:endParaRPr lang="ru-RU" sz="900" kern="100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90170" algn="just">
              <a:spcAft>
                <a:spcPts val="0"/>
              </a:spcAft>
            </a:pPr>
            <a:r>
              <a:rPr lang="ru-RU" sz="900" kern="1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Бывает такое, что мы не знаем, как подступиться к ситуации. Это нормально и с этим многие сталкиваются. Давай попробуем начать с этого</a:t>
            </a:r>
            <a:r>
              <a:rPr lang="ru-RU" sz="900" kern="100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:</a:t>
            </a:r>
            <a:r>
              <a:rPr lang="ru-RU" sz="900" kern="1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Запиши на бумаге, в заметках или голосовом сообщении все подряд мысли, которые приходят в голову. Дай себе столько времени, сколько нужно. Затем перечитай/переслушай себя. </a:t>
            </a:r>
          </a:p>
          <a:p>
            <a:pPr marL="90170" algn="just">
              <a:spcAft>
                <a:spcPts val="0"/>
              </a:spcAft>
            </a:pPr>
            <a:r>
              <a:rPr lang="ru-RU" sz="900" kern="1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ru-RU" sz="900" b="1" kern="100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Кажется</a:t>
            </a:r>
            <a:r>
              <a:rPr lang="ru-RU" sz="900" b="1" kern="1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всё из-за меня</a:t>
            </a:r>
            <a:r>
              <a:rPr lang="ru-RU" sz="900" b="1" kern="100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…</a:t>
            </a:r>
            <a:endParaRPr lang="ru-RU" sz="900" b="1" kern="100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" t="-6" r="-9" b="-6"/>
          <a:stretch>
            <a:fillRect/>
          </a:stretch>
        </p:blipFill>
        <p:spPr bwMode="auto">
          <a:xfrm>
            <a:off x="8237355" y="4672887"/>
            <a:ext cx="1314014" cy="1890121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9588320" y="4556305"/>
            <a:ext cx="22873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170" algn="just">
              <a:spcAft>
                <a:spcPts val="0"/>
              </a:spcAft>
            </a:pPr>
            <a:r>
              <a:rPr lang="ru-RU" sz="900" kern="1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Конечно, нельзя отрицать, что мы являемся причиной событий, которые происходят с нами. Но всё ли зависит от нас </a:t>
            </a:r>
            <a:r>
              <a:rPr lang="ru-RU" sz="900" i="1" kern="1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полностью</a:t>
            </a:r>
            <a:r>
              <a:rPr lang="ru-RU" sz="900" kern="1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? Попробуем выяснить, что мы на самом деле  контролируем и на что можем повлиять. Составь список всех своих забот и проблем, а затем распредели их на картинке: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9668641" y="5671401"/>
            <a:ext cx="2243976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170" algn="just">
              <a:spcAft>
                <a:spcPts val="0"/>
              </a:spcAft>
            </a:pPr>
            <a:r>
              <a:rPr lang="ru-RU" sz="900" b="1" kern="1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Как мне получить помощь, если я не справляюсь? </a:t>
            </a:r>
            <a:endParaRPr lang="ru-RU" sz="900" kern="100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90170" algn="just">
              <a:spcAft>
                <a:spcPts val="0"/>
              </a:spcAft>
            </a:pPr>
            <a:r>
              <a:rPr lang="ru-RU" sz="900" b="1" kern="1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ru-RU" sz="900" kern="100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ru-RU" sz="900" kern="1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Обратиться на телефон</a:t>
            </a:r>
            <a:r>
              <a:rPr lang="ru-RU" sz="900" kern="1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доверия </a:t>
            </a:r>
            <a:r>
              <a:rPr lang="ru-RU" sz="900" kern="100" dirty="0" smtClean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88002000122. </a:t>
            </a:r>
            <a:r>
              <a:rPr lang="ru-RU" sz="900" kern="1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Это анонимно, бесплатно и конфиденциально.</a:t>
            </a:r>
            <a:endParaRPr lang="ru-RU" sz="900" kern="100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90170" algn="just">
              <a:spcAft>
                <a:spcPts val="0"/>
              </a:spcAft>
            </a:pPr>
            <a:r>
              <a:rPr lang="ru-RU" sz="900" kern="100" dirty="0" smtClean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ru-RU" sz="900" kern="1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Обратиться к психологам и психотерапевтам в центрах</a:t>
            </a:r>
            <a:endParaRPr lang="ru-RU" sz="900" kern="10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609600" y="274639"/>
            <a:ext cx="10972800" cy="511505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5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5pPr>
            <a:lvl6pPr marL="544202"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6pPr>
            <a:lvl7pPr marL="1088403"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7pPr>
            <a:lvl8pPr marL="1632606"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8pPr>
            <a:lvl9pPr marL="2176808"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400">
              <a:spcAft>
                <a:spcPts val="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ДНЕВНИК САМОПОМОЩИ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17" name="Номер слайда 4"/>
          <p:cNvSpPr txBox="1">
            <a:spLocks/>
          </p:cNvSpPr>
          <p:nvPr/>
        </p:nvSpPr>
        <p:spPr>
          <a:xfrm>
            <a:off x="11114348" y="86546"/>
            <a:ext cx="936104" cy="6480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81633" tIns="40818" rIns="81633" bIns="40818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0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182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816364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224546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632728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040911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449093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2857275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265457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700" b="1" dirty="0" smtClean="0">
                <a:solidFill>
                  <a:srgbClr val="EEECE1">
                    <a:lumMod val="1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ru-RU" sz="2700" b="1" dirty="0">
              <a:solidFill>
                <a:srgbClr val="EEECE1">
                  <a:lumMod val="1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11126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 Box 27"/>
          <p:cNvSpPr txBox="1">
            <a:spLocks noChangeArrowheads="1"/>
          </p:cNvSpPr>
          <p:nvPr/>
        </p:nvSpPr>
        <p:spPr bwMode="auto">
          <a:xfrm>
            <a:off x="7083717" y="2121941"/>
            <a:ext cx="1389420" cy="135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97" tIns="46799" rIns="89997" bIns="46799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defTabSz="449222" eaLnBrk="1" hangingPunct="1">
              <a:buClr>
                <a:srgbClr val="000000"/>
              </a:buClr>
              <a:buSzPct val="100000"/>
            </a:pPr>
            <a:endParaRPr lang="ru-RU" sz="10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 Box 21"/>
          <p:cNvSpPr txBox="1">
            <a:spLocks noChangeArrowheads="1"/>
          </p:cNvSpPr>
          <p:nvPr/>
        </p:nvSpPr>
        <p:spPr bwMode="auto">
          <a:xfrm>
            <a:off x="9102115" y="2971609"/>
            <a:ext cx="997843" cy="21774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9997" tIns="46799" rIns="89997" bIns="46799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defTabSz="449222" eaLnBrk="1" hangingPunct="1">
              <a:buClr>
                <a:srgbClr val="000000"/>
              </a:buClr>
              <a:buSzPct val="100000"/>
            </a:pPr>
            <a:endParaRPr lang="ru-RU" sz="10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449222" eaLnBrk="1" hangingPunct="1">
              <a:buClr>
                <a:srgbClr val="000000"/>
              </a:buClr>
              <a:buSzPct val="100000"/>
            </a:pPr>
            <a:r>
              <a:rPr lang="ru-RU" sz="1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372355" y="287526"/>
            <a:ext cx="11770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16"/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РАБОТЫ (ДОРОЖНАЯ КАРТА) ПО СОВЕРШЕНСТВОВАНИЮ РАБОТЫ НА 2024 ГОД</a:t>
            </a:r>
            <a:endParaRPr lang="ru-RU" sz="1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Номер слайда 4"/>
          <p:cNvSpPr txBox="1">
            <a:spLocks/>
          </p:cNvSpPr>
          <p:nvPr/>
        </p:nvSpPr>
        <p:spPr>
          <a:xfrm>
            <a:off x="11056721" y="83146"/>
            <a:ext cx="936104" cy="6480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81633" tIns="40818" rIns="81633" bIns="40818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0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182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816364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224546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632728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040911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449093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2857275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265457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700" b="1" dirty="0" smtClean="0">
                <a:solidFill>
                  <a:srgbClr val="EEECE1">
                    <a:lumMod val="1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endParaRPr lang="ru-RU" sz="2700" b="1" dirty="0">
              <a:solidFill>
                <a:srgbClr val="EEECE1">
                  <a:lumMod val="1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882915" y="1225121"/>
          <a:ext cx="10173806" cy="5513171"/>
        </p:xfrm>
        <a:graphic>
          <a:graphicData uri="http://schemas.openxmlformats.org/drawingml/2006/table">
            <a:tbl>
              <a:tblPr firstRow="1" firstCol="1" bandRow="1"/>
              <a:tblGrid>
                <a:gridCol w="323643"/>
                <a:gridCol w="6627570"/>
                <a:gridCol w="1455937"/>
                <a:gridCol w="1766656"/>
              </a:tblGrid>
              <a:tr h="4942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7" marR="46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Наименование мероприятия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7" marR="46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Сроки реализации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7" marR="46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Исполнители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7" marR="46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33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7" marR="46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Подготовка письма Главам администраций городских округов и муниципальных районов РБ и в Министерство образования и науки РБ по вопросу закрепления специалистов ГБУЗ РКПЦ Минздрава РБ для работы по межведомственному взаимодействию с несовершеннолетними, имеющими риск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аутоагрессивного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(суицидального) поведения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7" marR="46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11.03.2024 г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7" marR="46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ГБУЗ РКПЦ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 РБ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7" marR="46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80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7" marR="46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Заполнение Паспорта муниципального района/городского округа по организации деятельности по профилактике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аутоагрессивного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поведения у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несовершеннолетних, сбор.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7" marR="46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01.04.2024 г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7" marR="46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ГБУЗ РКПЦ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7" marR="46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64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7" marR="46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Ведение школы ответственного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родительства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на базе  РКПЦ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7" marR="46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Постоянно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7" marR="46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Отдел психологической диагностики и коррекции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7" marR="46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80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 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7" marR="46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Открытие амбулаторных психотерапевтических кабинетов в СОШ в школах: МАОУ «Центр образования №10», МАОУ «Гимназия №82»; в колледже: Уфимский многопрофильный профессиональный колледж.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7" marR="46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 2024 года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7" marR="46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ГБУЗ РКПЦ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7" marR="46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 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7" marR="46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Участие в еженедельных совещаниях в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Минобре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РБ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7" marR="46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Постоянно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7" marR="46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ГБУЗ РКПЦ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7" marR="46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066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7" marR="46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Подготовка письма председателю Совета ректоров о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проведения для студентов 1-2 курса ВУЗов республики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вебинаров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по стрессоустойчивости, а также о работе в ГБУЗ РБ ГКБ № 5 г. Уфа кабинета врача-психотерапевта для студентов.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7" marR="46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02.2024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7" marR="46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ГБУЗ РКПЦ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7" marR="46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066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7" marR="46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Организация курсов для врачей-педиатров по вопросам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суицидологии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по тревожным расстройствам в общемедицинской практике и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т.д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на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базе ФБОУ ВО БГМУ Минздрава России на кафедре психотерапии с курсом ИДПО БГМУ. Внедрение модулей обучения.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7" marR="46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ежемесячно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7" marR="46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Кафедра психотерапии с курсом ИДПО БГМУ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7" marR="46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7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7" marR="46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Совместная работа с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Минобр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РБ по программе «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Деймос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7" marR="46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постоянно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7" marR="46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ГБУЗ РКПЦ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7" marR="46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41730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4"/>
          <p:cNvSpPr txBox="1">
            <a:spLocks/>
          </p:cNvSpPr>
          <p:nvPr/>
        </p:nvSpPr>
        <p:spPr>
          <a:xfrm>
            <a:off x="11153395" y="49544"/>
            <a:ext cx="936104" cy="6480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81633" tIns="40818" rIns="81633" bIns="40818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0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182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816364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224546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632728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040911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449093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2857275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265457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700" b="1" dirty="0" smtClean="0">
                <a:solidFill>
                  <a:srgbClr val="EEECE1">
                    <a:lumMod val="1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  <a:endParaRPr lang="ru-RU" sz="2700" b="1" dirty="0">
              <a:solidFill>
                <a:srgbClr val="EEECE1">
                  <a:lumMod val="1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044" y="1579829"/>
            <a:ext cx="2649323" cy="3743608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067686" y="1254793"/>
            <a:ext cx="879221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Закрепление специалистов ГБУЗ РКПЦ Минздрава РБ для работы по межведомственному </a:t>
            </a:r>
            <a:r>
              <a:rPr lang="ru-RU" alt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взаимодействию с </a:t>
            </a:r>
            <a:r>
              <a:rPr lang="ru-RU" alt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несовершеннолетними, имеющими риск </a:t>
            </a:r>
            <a:r>
              <a:rPr lang="ru-RU" altLang="ru-RU" sz="1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аутоагрессивного</a:t>
            </a:r>
            <a:r>
              <a:rPr lang="ru-RU" alt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(суицидального) поведения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239068" y="5080917"/>
            <a:ext cx="871988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всем вопросам просим обращаться по телефону 8(347) 285-10-05 (Организационно-методический отдел ГБУЗ РКПЦ Минздрава РБ</a:t>
            </a:r>
            <a:r>
              <a:rPr lang="ru-RU" alt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pPr lvl="0" indent="449263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alt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выходные, праздничные дни, в ночное время 8(347) 241-62-84 (Телефон Доверия).</a:t>
            </a:r>
            <a:endParaRPr lang="ru-RU" altLang="ru-RU" sz="1050" dirty="0"/>
          </a:p>
          <a:p>
            <a:pPr lvl="0" indent="449263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800" dirty="0">
              <a:latin typeface="Arial" panose="020B060402020202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3391028"/>
              </p:ext>
            </p:extLst>
          </p:nvPr>
        </p:nvGraphicFramePr>
        <p:xfrm>
          <a:off x="2927671" y="2652665"/>
          <a:ext cx="9072245" cy="2049242"/>
        </p:xfrm>
        <a:graphic>
          <a:graphicData uri="http://schemas.openxmlformats.org/drawingml/2006/table">
            <a:tbl>
              <a:tblPr firstRow="1" firstCol="1" bandRow="1"/>
              <a:tblGrid>
                <a:gridCol w="723900"/>
                <a:gridCol w="3725545"/>
                <a:gridCol w="2311400"/>
                <a:gridCol w="2311400"/>
              </a:tblGrid>
              <a:tr h="7119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Зоны</a:t>
                      </a:r>
                      <a:endParaRPr lang="ru-RU" sz="1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Врач-психотерапевт</a:t>
                      </a:r>
                      <a:endParaRPr lang="ru-RU" sz="1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Мед. психологи</a:t>
                      </a:r>
                      <a:endParaRPr lang="ru-RU" sz="1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г. Межгорье, г. Сибай, Абзелиловский, Белорецкий,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Туразянов Эрнст Флоритович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Сафиуллина Елена Владимировна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+7 987 495-22-04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Баймакский, Бурзянский, Зианчуринский, Зилаирский, Учалинский, Хайбуллинский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Байдалин Алексей Владимирович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Тарасова Юлия Александровна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+7 917 437-82-62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Кугарчинский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Седюк Полина Николаевна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Бадретдинова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Эльвина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Радифовна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+7 937 482-06-11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92657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8" y="222344"/>
            <a:ext cx="12191647" cy="575717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РЕСПУБЛИКАНСКИЙ КЛИНИЧЕСКИЙ ПСИХОТЕРАПЕВТИЧЕСКИЙ ЦЕНТР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4294967295"/>
          </p:nvPr>
        </p:nvSpPr>
        <p:spPr>
          <a:xfrm>
            <a:off x="543046" y="1734836"/>
            <a:ext cx="5181449" cy="232851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 fontScale="92500" lnSpcReduction="20000"/>
          </a:bodyPr>
          <a:lstStyle/>
          <a:p>
            <a:pPr algn="ctr"/>
            <a:r>
              <a:rPr lang="ru-RU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Консультативно-диагностическое </a:t>
            </a:r>
            <a:r>
              <a:rPr lang="ru-RU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отделение №4</a:t>
            </a:r>
          </a:p>
          <a:p>
            <a:pPr marL="0" indent="0" algn="ctr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Уфа, ул. Достоевского 14</a:t>
            </a:r>
          </a:p>
          <a:p>
            <a:pPr marL="0" indent="0" algn="ctr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8(347)-251-19-20</a:t>
            </a:r>
          </a:p>
          <a:p>
            <a:pPr marL="0" indent="0" algn="ctr">
              <a:buNone/>
            </a:pPr>
            <a:r>
              <a:rPr lang="ru-RU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Детское отделение ПТО № 4  </a:t>
            </a:r>
          </a:p>
          <a:p>
            <a:pPr marL="0" indent="0" algn="ctr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(дети до 14 лет)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4294967295"/>
          </p:nvPr>
        </p:nvSpPr>
        <p:spPr>
          <a:xfrm>
            <a:off x="6095999" y="1715444"/>
            <a:ext cx="5384644" cy="2347904"/>
          </a:xfrm>
          <a:solidFill>
            <a:schemeClr val="bg1">
              <a:lumMod val="85000"/>
            </a:schemeClr>
          </a:solidFill>
        </p:spPr>
        <p:txBody>
          <a:bodyPr>
            <a:normAutofit fontScale="92500"/>
          </a:bodyPr>
          <a:lstStyle/>
          <a:p>
            <a:pPr algn="ctr"/>
            <a:r>
              <a:rPr lang="ru-RU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Консультативно-диагностическое отделение №3</a:t>
            </a:r>
          </a:p>
          <a:p>
            <a:pPr marL="0" indent="0" algn="ctr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Уфа, ул. П. Недошивина 6</a:t>
            </a:r>
          </a:p>
          <a:p>
            <a:pPr marL="0" indent="0" algn="ctr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8(347)-241-85-57</a:t>
            </a:r>
          </a:p>
          <a:p>
            <a:pPr marL="0" indent="0" algn="ctr">
              <a:buNone/>
            </a:pPr>
            <a:r>
              <a:rPr lang="ru-RU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Подростковое отделение ПТО №1 </a:t>
            </a:r>
          </a:p>
          <a:p>
            <a:pPr marL="0" indent="0" algn="ctr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Уфа, ул. Р. Зорге 73/3(дети с 15 лет)</a:t>
            </a:r>
          </a:p>
        </p:txBody>
      </p:sp>
      <p:pic>
        <p:nvPicPr>
          <p:cNvPr id="1026" name="Picture 2" descr="C:\Users\КлихТЮ\Desktop\XX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299" y="4250262"/>
            <a:ext cx="4954045" cy="2472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КлихТЮ\Desktop\Без названия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746" y="4265158"/>
            <a:ext cx="4954045" cy="2472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422617" y="1032415"/>
            <a:ext cx="3347391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srgbClr val="002060"/>
                </a:solidFill>
                <a:cs typeface="Arial" pitchFamily="34" charset="0"/>
              </a:rPr>
              <a:t>8(347) 285-77-07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648290" y="1140136"/>
            <a:ext cx="4218142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pPr defTabSz="914112" fontAlgn="base">
              <a:spcBef>
                <a:spcPct val="0"/>
              </a:spcBef>
              <a:spcAft>
                <a:spcPct val="0"/>
              </a:spcAft>
            </a:pPr>
            <a:r>
              <a:rPr lang="ru-RU" sz="1800" b="1" dirty="0">
                <a:solidFill>
                  <a:srgbClr val="002060"/>
                </a:solidFill>
                <a:cs typeface="Arial" panose="020B0604020202020204" pitchFamily="34" charset="0"/>
              </a:rPr>
              <a:t>Телефон доверия: 8 (347) 241-62-85</a:t>
            </a:r>
          </a:p>
        </p:txBody>
      </p:sp>
      <p:sp>
        <p:nvSpPr>
          <p:cNvPr id="10" name="Номер слайда 4"/>
          <p:cNvSpPr txBox="1">
            <a:spLocks/>
          </p:cNvSpPr>
          <p:nvPr/>
        </p:nvSpPr>
        <p:spPr>
          <a:xfrm>
            <a:off x="11153395" y="49544"/>
            <a:ext cx="936104" cy="6480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81633" tIns="40818" rIns="81633" bIns="40818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0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182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816364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224546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632728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040911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449093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2857275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265457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700" b="1" dirty="0" smtClean="0">
                <a:solidFill>
                  <a:srgbClr val="EEECE1">
                    <a:lumMod val="1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endParaRPr lang="ru-RU" sz="2700" b="1" dirty="0">
              <a:solidFill>
                <a:srgbClr val="EEECE1">
                  <a:lumMod val="1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00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7347" y="1176267"/>
            <a:ext cx="1511775" cy="1666572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783287" y="165248"/>
            <a:ext cx="11389520" cy="576064"/>
          </a:xfrm>
          <a:prstGeom prst="rect">
            <a:avLst/>
          </a:prstGeom>
        </p:spPr>
        <p:txBody>
          <a:bodyPr lIns="91436" tIns="45718" rIns="91436" bIns="45718"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5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5pPr>
            <a:lvl6pPr marL="544229"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6pPr>
            <a:lvl7pPr marL="1088458"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7pPr>
            <a:lvl8pPr marL="1632687"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8pPr>
            <a:lvl9pPr marL="2176916"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ru-RU" sz="1900" b="1" dirty="0">
              <a:solidFill>
                <a:srgbClr val="00206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17286" y="165248"/>
            <a:ext cx="9275597" cy="750971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 algn="ctr" defTabSz="457178">
              <a:lnSpc>
                <a:spcPct val="107000"/>
              </a:lnSpc>
              <a:spcBef>
                <a:spcPct val="0"/>
              </a:spcBef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ФУНКЦИОНИРУЕТ КРУГЛОСУТОЧНЫЙ ТЕЛЕФОН </a:t>
            </a:r>
            <a:r>
              <a:rPr lang="ru-RU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ДОВЕРИЯ </a:t>
            </a:r>
          </a:p>
          <a:p>
            <a:pPr algn="ctr" defTabSz="457178">
              <a:lnSpc>
                <a:spcPct val="107000"/>
              </a:lnSpc>
              <a:spcBef>
                <a:spcPct val="0"/>
              </a:spcBef>
            </a:pPr>
            <a:r>
              <a:rPr lang="ru-RU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ДЕТСКИЙ ТЕЛЕФОН ДОВЕРИЯ </a:t>
            </a:r>
            <a:endParaRPr lang="ru-RU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232667" y="1643027"/>
            <a:ext cx="5235773" cy="2123654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r>
              <a:rPr lang="ru-RU" sz="16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базе </a:t>
            </a:r>
            <a:r>
              <a:rPr lang="ru-RU" sz="1600" b="1" dirty="0" smtClean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ГБУЗ РКПЦ Минздрава РБ </a:t>
            </a:r>
            <a:r>
              <a:rPr lang="ru-RU" sz="16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организован </a:t>
            </a:r>
            <a:endParaRPr lang="ru-RU" sz="1600" b="1" dirty="0" smtClean="0">
              <a:solidFill>
                <a:srgbClr val="0033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b="1" dirty="0" smtClean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 </a:t>
            </a:r>
            <a:r>
              <a:rPr lang="ru-RU" sz="16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психологической диагностики и коррекции с «</a:t>
            </a:r>
            <a:r>
              <a:rPr lang="ru-RU" sz="16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Телефоном доверия</a:t>
            </a:r>
            <a:r>
              <a:rPr lang="ru-RU" sz="16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для оказания экстренной, анонимной, круглосуточной психологической </a:t>
            </a:r>
            <a:endParaRPr lang="ru-RU" sz="1600" b="1" dirty="0" smtClean="0">
              <a:solidFill>
                <a:srgbClr val="0033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b="1" dirty="0" smtClean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помощи </a:t>
            </a:r>
            <a:r>
              <a:rPr lang="ru-RU" sz="16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населению.</a:t>
            </a:r>
          </a:p>
          <a:p>
            <a:endParaRPr lang="ru-RU" sz="1600" b="1" dirty="0">
              <a:solidFill>
                <a:srgbClr val="0033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b="1" dirty="0" smtClean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Телефон </a:t>
            </a:r>
            <a:r>
              <a:rPr lang="ru-RU" sz="20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доверия: </a:t>
            </a:r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(347) 241-62-85</a:t>
            </a:r>
          </a:p>
        </p:txBody>
      </p:sp>
      <p:sp>
        <p:nvSpPr>
          <p:cNvPr id="32" name="Номер слайда 4"/>
          <p:cNvSpPr txBox="1">
            <a:spLocks/>
          </p:cNvSpPr>
          <p:nvPr/>
        </p:nvSpPr>
        <p:spPr>
          <a:xfrm>
            <a:off x="11160955" y="115303"/>
            <a:ext cx="936104" cy="6480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81633" tIns="40818" rIns="81633" bIns="40818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0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182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816364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224546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632728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040911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449093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2857275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265457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700" b="1" dirty="0" smtClean="0">
                <a:solidFill>
                  <a:srgbClr val="EEECE1">
                    <a:lumMod val="1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</a:t>
            </a:r>
            <a:endParaRPr lang="ru-RU" sz="2700" b="1" dirty="0">
              <a:solidFill>
                <a:srgbClr val="EEECE1">
                  <a:lumMod val="1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3" name="Picture 2" descr="Hospital, Ambulance, Building, Emergency, Nurse, Docto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379" y="4308064"/>
            <a:ext cx="1897366" cy="1897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" descr="Дети и родители силуэты Клип Арт Скачать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081" y="4780236"/>
            <a:ext cx="1840418" cy="1309786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5573" y="1276891"/>
            <a:ext cx="3645382" cy="5173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7801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8590665" y="6041287"/>
            <a:ext cx="683339" cy="36511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48ECE58-DD8F-41A7-82C0-941C977FA5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10113" y="171553"/>
            <a:ext cx="10972483" cy="576047"/>
          </a:xfrm>
          <a:prstGeom prst="rect">
            <a:avLst/>
          </a:prstGeom>
        </p:spPr>
        <p:txBody>
          <a:bodyPr lIns="91433" tIns="45717" rIns="91433" bIns="45717"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5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5pPr>
            <a:lvl6pPr marL="544229"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6pPr>
            <a:lvl7pPr marL="1088458"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7pPr>
            <a:lvl8pPr marL="1632687"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8pPr>
            <a:lvl9pPr marL="2176916"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219170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ШКОЛА ОСОЗНАННОГО РОДИТЕЛЬСТВА. </a:t>
            </a:r>
          </a:p>
          <a:p>
            <a:pPr defTabSz="1219170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ПЛАНИРУЕТСЯ УТВЕРЖДЕНИЕ ПРИКАЗОМ МИНЗДРАВА РБ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 bwMode="auto">
          <a:xfrm>
            <a:off x="1220307" y="1053011"/>
            <a:ext cx="9552097" cy="1610987"/>
          </a:xfrm>
          <a:prstGeom prst="rect">
            <a:avLst/>
          </a:prstGeom>
          <a:solidFill>
            <a:srgbClr val="F6E7E6"/>
          </a:solidFill>
          <a:ln>
            <a:noFill/>
          </a:ln>
          <a:extLst/>
        </p:spPr>
        <p:txBody>
          <a:bodyPr vert="horz" wrap="square" lIns="81631" tIns="40816" rIns="81631" bIns="40816" numCol="1" anchor="ctr" anchorCtr="0" compatLnSpc="1">
            <a:prstTxWarp prst="textNoShape">
              <a:avLst/>
            </a:prstTxWarp>
            <a:no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5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5pPr>
            <a:lvl6pPr marL="544229"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6pPr>
            <a:lvl7pPr marL="1088458"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7pPr>
            <a:lvl8pPr marL="1632687"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8pPr>
            <a:lvl9pPr marL="2176916"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 defTabSz="1219170"/>
            <a:r>
              <a:rPr lang="ru-RU" sz="19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ГБУЗ РКПЦ Минздрава РБ с </a:t>
            </a:r>
            <a:r>
              <a:rPr lang="ru-RU" sz="1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ноября </a:t>
            </a:r>
            <a:r>
              <a:rPr lang="ru-RU" sz="19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2023 года начала работу психологическая группа с  родителями подростков с целью укрепления традиционных семейных ценностей, развития детско-родительских отношений, профилактики кризисных моментов в семье, под названием: «</a:t>
            </a:r>
            <a:r>
              <a:rPr lang="ru-RU" sz="19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Школа осознанного </a:t>
            </a:r>
            <a:r>
              <a:rPr lang="ru-RU" sz="19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родительства</a:t>
            </a:r>
            <a:r>
              <a:rPr lang="ru-RU" sz="19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algn="l" defTabSz="1219170"/>
            <a:endParaRPr lang="ru-RU" sz="19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\\SEKR\Users\user\Desktop\БУХГАЛТЕРИЯ  ОБМЕН\Евтушенко\Бабочк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89" y="171383"/>
            <a:ext cx="678252" cy="678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 bwMode="auto">
          <a:xfrm>
            <a:off x="1220308" y="2575981"/>
            <a:ext cx="9552096" cy="1757991"/>
          </a:xfrm>
          <a:prstGeom prst="rect">
            <a:avLst/>
          </a:prstGeom>
          <a:solidFill>
            <a:srgbClr val="FFFFCC"/>
          </a:solidFill>
          <a:ln>
            <a:noFill/>
          </a:ln>
          <a:extLst/>
        </p:spPr>
        <p:txBody>
          <a:bodyPr vert="horz" wrap="square" lIns="81631" tIns="40816" rIns="81631" bIns="40816" numCol="1" anchor="ctr" anchorCtr="0" compatLnSpc="1">
            <a:prstTxWarp prst="textNoShape">
              <a:avLst/>
            </a:prstTxWarp>
            <a:no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5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5pPr>
            <a:lvl6pPr marL="544229"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6pPr>
            <a:lvl7pPr marL="1088458"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7pPr>
            <a:lvl8pPr marL="1632687"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8pPr>
            <a:lvl9pPr marL="2176916"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 defTabSz="1219170"/>
            <a:r>
              <a:rPr lang="ru-RU" sz="19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Стартовала бесплатная серия из 9 онлайн занятий в формате психологического тренинга по программе «Азбука счастливой семьи» . </a:t>
            </a:r>
          </a:p>
          <a:p>
            <a:pPr algn="l" defTabSz="1219170"/>
            <a:r>
              <a:rPr lang="ru-RU" sz="19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 родителей будет возможность присоединиться к чату с психологами, где им помогут найти решения разных сложных ситуаций. </a:t>
            </a:r>
            <a:r>
              <a:rPr lang="ru-RU" sz="1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sz="19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s://sun21-2.userapi.com/impg/M4kQMzTmnoW1RaiNjRLV8KN_nq9tf5jYecakgA/dVi6HKQH_kY.jpg?size=1274x1126&amp;quality=95&amp;sign=e299b477d3af1b28ff53fd62f01838a1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20638"/>
            <a:ext cx="3019403" cy="2381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rkpc.ru/multimedia/foto/145544091120238433.png?rand=16416079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288" y="4396546"/>
            <a:ext cx="3406504" cy="2381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01084" y="4781365"/>
            <a:ext cx="6335245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arn-CL" sz="2133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https://chat.whatsapp.com/KIgiUJTI3KOFcbiOpg20eB</a:t>
            </a:r>
            <a:endParaRPr lang="ru-RU" sz="2133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21700" y="4410969"/>
            <a:ext cx="38940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arn-CL" sz="2400" dirty="0">
                <a:solidFill>
                  <a:srgbClr val="FF0000"/>
                </a:solidFill>
                <a:latin typeface="Verdana" pitchFamily="34" charset="0"/>
                <a:cs typeface="Arial" charset="0"/>
              </a:rPr>
              <a:t>https://t.me/rkpcschool</a:t>
            </a:r>
            <a:endParaRPr lang="ru-RU" sz="2400" dirty="0">
              <a:solidFill>
                <a:srgbClr val="FF0000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21700" y="5518067"/>
            <a:ext cx="3778326" cy="523220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defTabSz="914316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1 цикле приняли участие 40 родителей из г. Уфы, Межгорья, Октябрьского, Сибая.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Номер слайда 4"/>
          <p:cNvSpPr txBox="1">
            <a:spLocks/>
          </p:cNvSpPr>
          <p:nvPr/>
        </p:nvSpPr>
        <p:spPr>
          <a:xfrm>
            <a:off x="11160955" y="115303"/>
            <a:ext cx="936104" cy="6480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81633" tIns="40818" rIns="81633" bIns="40818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0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182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816364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224546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632728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040911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449093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2857275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265457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700" b="1" dirty="0" smtClean="0">
                <a:solidFill>
                  <a:srgbClr val="EEECE1">
                    <a:lumMod val="1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endParaRPr lang="ru-RU" sz="2700" b="1" dirty="0">
              <a:solidFill>
                <a:srgbClr val="EEECE1">
                  <a:lumMod val="1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64341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8966" y="1222858"/>
            <a:ext cx="3598550" cy="544307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6446" y="1220275"/>
            <a:ext cx="4222970" cy="5445659"/>
          </a:xfrm>
          <a:prstGeom prst="rect">
            <a:avLst/>
          </a:prstGeom>
        </p:spPr>
      </p:pic>
      <p:sp>
        <p:nvSpPr>
          <p:cNvPr id="8" name="Номер слайда 4"/>
          <p:cNvSpPr txBox="1">
            <a:spLocks/>
          </p:cNvSpPr>
          <p:nvPr/>
        </p:nvSpPr>
        <p:spPr>
          <a:xfrm>
            <a:off x="11192522" y="153604"/>
            <a:ext cx="936104" cy="6480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81633" tIns="40818" rIns="81633" bIns="40818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0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182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816364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224546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632728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040911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449093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2857275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265457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700" b="1" dirty="0" smtClean="0">
                <a:solidFill>
                  <a:srgbClr val="EEECE1">
                    <a:lumMod val="1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</a:t>
            </a:r>
            <a:endParaRPr lang="ru-RU" sz="2700" b="1" dirty="0">
              <a:solidFill>
                <a:srgbClr val="EEECE1">
                  <a:lumMod val="1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28399" y="292974"/>
            <a:ext cx="30982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ЛИТЕРАТУРА В ПОМОЩЬ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7782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 bwMode="auto">
          <a:xfrm>
            <a:off x="827220" y="2915615"/>
            <a:ext cx="10515600" cy="1547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633" tIns="40818" rIns="81633" bIns="40818" numCol="1" anchor="ctr" anchorCtr="0" compatLnSpc="1">
            <a:prstTxWarp prst="textNoShape">
              <a:avLst/>
            </a:prstTxWarp>
            <a:normAutofit fontScale="62500" lnSpcReduction="20000"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5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5pPr>
            <a:lvl6pPr marL="544229"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6pPr>
            <a:lvl7pPr marL="1088458"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7pPr>
            <a:lvl8pPr marL="1632687"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8pPr>
            <a:lvl9pPr marL="2176916"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3600" b="1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Благодарю за внимание</a:t>
            </a:r>
            <a:r>
              <a:rPr lang="ru-RU" sz="3600" b="1" dirty="0" smtClean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!</a:t>
            </a:r>
            <a:endParaRPr lang="en-US" sz="3600" b="1" dirty="0" smtClean="0">
              <a:solidFill>
                <a:srgbClr val="002060"/>
              </a:solidFill>
              <a:latin typeface="Arial" pitchFamily="34" charset="0"/>
              <a:ea typeface="+mn-ea"/>
              <a:cs typeface="Arial" pitchFamily="34" charset="0"/>
            </a:endParaRPr>
          </a:p>
          <a:p>
            <a:endParaRPr lang="ru-RU" sz="3600" b="1" dirty="0" smtClean="0">
              <a:solidFill>
                <a:srgbClr val="002060"/>
              </a:solidFill>
              <a:latin typeface="Arial" pitchFamily="34" charset="0"/>
              <a:ea typeface="+mn-ea"/>
              <a:cs typeface="Arial" pitchFamily="34" charset="0"/>
            </a:endParaRPr>
          </a:p>
          <a:p>
            <a:r>
              <a:rPr lang="en-US" sz="3600" b="1" dirty="0" smtClean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  <a:hlinkClick r:id="rId2"/>
              </a:rPr>
              <a:t>tulbaeva.nata@mail.ru</a:t>
            </a:r>
            <a:endParaRPr lang="ru-RU" sz="3600" b="1" dirty="0" smtClean="0">
              <a:solidFill>
                <a:srgbClr val="002060"/>
              </a:solidFill>
              <a:latin typeface="Arial" pitchFamily="34" charset="0"/>
              <a:ea typeface="+mn-ea"/>
              <a:cs typeface="Arial" pitchFamily="34" charset="0"/>
            </a:endParaRPr>
          </a:p>
          <a:p>
            <a:endParaRPr lang="ru-RU" sz="3600" b="1" dirty="0" smtClean="0">
              <a:solidFill>
                <a:srgbClr val="002060"/>
              </a:solidFill>
              <a:latin typeface="Arial" pitchFamily="34" charset="0"/>
              <a:ea typeface="+mn-ea"/>
              <a:cs typeface="Arial" pitchFamily="34" charset="0"/>
            </a:endParaRPr>
          </a:p>
          <a:p>
            <a:r>
              <a:rPr lang="ru-RU" sz="3600" b="1" dirty="0" smtClean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8-987-485-77-50</a:t>
            </a:r>
            <a:endParaRPr lang="ru-RU" sz="3600" b="1" dirty="0">
              <a:solidFill>
                <a:srgbClr val="00206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7347" y="1176267"/>
            <a:ext cx="1511775" cy="1666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9325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90534"/>
            <a:ext cx="10972800" cy="724277"/>
          </a:xfrm>
        </p:spPr>
        <p:txBody>
          <a:bodyPr/>
          <a:lstStyle/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ГИПЕРТИМНЫЙ (ГИПЕРТИМИЧЕСКИЙ) ТИП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/>
          </p:nvPr>
        </p:nvGraphicFramePr>
        <p:xfrm>
          <a:off x="1584357" y="1057032"/>
          <a:ext cx="10139881" cy="5700659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611010"/>
                <a:gridCol w="8528871"/>
              </a:tblGrid>
              <a:tr h="88930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Доминирующие черты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Слабое звено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084" marR="44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1) Постоянно повышенное настроение (видят мир сквозь «розовые очки»); 2) высокая общительность, стремление к лидерству; 3) быстрая адаптация к новой обстановке. Отличаются хорошим самочувствием (крепкий сон, отменный аппетит). Обладают ускоренной речью с живой мимикой и жестикуляцией.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Не переносит контроля, однообразной обстановки, монотонной работы, ограничений, запретов, вынужденного безделья и одиночества.</a:t>
                      </a:r>
                    </a:p>
                  </a:txBody>
                  <a:tcPr marL="44084" marR="44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72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Детство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084" marR="44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 самого раннего детства склонны к озорству, шумливы, проказливы. Мало болеют (из болезней возможны травмы). Отсутствует чувство опасности.</a:t>
                      </a:r>
                    </a:p>
                  </a:txBody>
                  <a:tcPr marL="44084" marR="44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04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Положительные  черты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084" marR="44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Энергичность, оптимизм, неудержимая активность и жажда деятельности, разговорчивость, жизнерадостность, щедрость, стремление помочь людям, легкое освоение новой обстановки, чувство нового, незлопамятность.</a:t>
                      </a:r>
                    </a:p>
                  </a:txBody>
                  <a:tcPr marL="44084" marR="44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05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Отрицательные  черты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084" marR="44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Поверхностность интересов, неспособность долго сосредоточиваться на делах и мыслях, неумение доводить начатое до конца, постоянная спешка, неорганизованность, фамильярность, легкомысленность, готовность к безудержному риску и авантюрам, грубость (без всякого зла), склонность к прожектерству и аморальным поступкам, неразборчивость в выборе знакомств.</a:t>
                      </a:r>
                    </a:p>
                  </a:txBody>
                  <a:tcPr marL="44084" marR="44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8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Самооценка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084" marR="44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Завышенная</a:t>
                      </a:r>
                    </a:p>
                  </a:txBody>
                  <a:tcPr marL="44084" marR="44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144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Общение и конфликтные ситуации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084" marR="44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Испытывает непреодолимую тягу к компании и стремление к лидерству, рискует, совершает авантюры, готов дружить со всеми, но без глубокой привязанности. Хвастаются несуществующими успехами или преувеличивают реальные. В конфликты вступает часто, нередко сам провоцирует и начинает конфликты. Но быстро разрешает ситуацию, не помнит зла, стремится загладить вину добрым делом.</a:t>
                      </a:r>
                    </a:p>
                  </a:txBody>
                  <a:tcPr marL="44084" marR="44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58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Протестные реакции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084" marR="44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 подростковом возрасте ярко выражены реакции эмансипации (совершают побеги из дома, воруют), </a:t>
                      </a: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отмечается </a:t>
                      </a:r>
                      <a:r>
                        <a:rPr lang="ru-RU" sz="1200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девиантное</a:t>
                      </a: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(отклоняющееся) и </a:t>
                      </a:r>
                      <a:r>
                        <a:rPr lang="ru-RU" sz="1200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делинквентное</a:t>
                      </a: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(преступное). Ранняя алкоголизация. Рано пробуждается сильное сексуальное влечение, имеют обширные сексуальные связи.</a:t>
                      </a:r>
                    </a:p>
                  </a:txBody>
                  <a:tcPr marL="44084" marR="44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507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Отношение к болезни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084" marR="44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Поскольку вообще болеют мало, то редко обращаются к врачам. Если попадают в больницу, то нарушают больничный режим, не выполняют врачебных предписаний. Являются «грозой всего отделения».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 такими пациентами нужно четко устанавливать рамки взаимодействия, обговаривать все режимные моменты, заключать договор (психологический, денежный) на их соблюдение. </a:t>
                      </a:r>
                    </a:p>
                  </a:txBody>
                  <a:tcPr marL="44084" marR="44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510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Психокоррекционная помощь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084" marR="44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Создание условий, способствующих проявлению инициативы и энергии, предприимчивости и лидерства, рекомендации заниматься интересной, разнообразной деятельностью, не рекомендуется поручать кропотливую, однообразную работу, требующую усидчивости и ограничивающую его связи с людьми, избегать чрезмерной директивности в общении, жесткой требовательности, противопоказан мелочный контроль, недопустима и безнадзорность; профилактика острых аффективных и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патохарактерологических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реакций, ранней алкоголизации,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токсикоманического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поведения, предупреждение эмансипационных побегов, наркомании.  </a:t>
                      </a:r>
                    </a:p>
                  </a:txBody>
                  <a:tcPr marL="44084" marR="44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Номер слайда 4"/>
          <p:cNvSpPr txBox="1">
            <a:spLocks/>
          </p:cNvSpPr>
          <p:nvPr/>
        </p:nvSpPr>
        <p:spPr>
          <a:xfrm>
            <a:off x="11160955" y="115303"/>
            <a:ext cx="936104" cy="6480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81633" tIns="40818" rIns="81633" bIns="40818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0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182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816364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224546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632728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040911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449093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2857275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265457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700" b="1" dirty="0" smtClean="0">
                <a:solidFill>
                  <a:srgbClr val="EEECE1">
                    <a:lumMod val="1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endParaRPr lang="ru-RU" sz="2700" b="1" dirty="0">
              <a:solidFill>
                <a:srgbClr val="EEECE1">
                  <a:lumMod val="1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3361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386264"/>
          </a:xfrm>
        </p:spPr>
        <p:txBody>
          <a:bodyPr/>
          <a:lstStyle/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ЭМОТИВНЫЙ (ЛАБИЛЬНЫЙ) ТИП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/>
          </p:nvPr>
        </p:nvGraphicFramePr>
        <p:xfrm>
          <a:off x="1158844" y="1149789"/>
          <a:ext cx="10492965" cy="518939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667107"/>
                <a:gridCol w="8825858"/>
              </a:tblGrid>
              <a:tr h="102304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Доминирующие черты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Слабое звено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492" marR="484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1) Крайняя, очень частая изменчивость настроения по самым ничтожным поводам – от оторванной пуговицы до плохой отметки в школе. От душевного состояния зависят сон, аппетит, самочувствие, работоспособность, желание общаться, учиться. 2) Тонко воспринимают окружающий мир, настроение других людей. Неспособны скрывать свои чувства.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Ситуации эмоционального отвержения со стороны эмоционально и социально значимых людей, утраты или разлуки с теми, к кому привязан (вплоть до самоубийства). Склонен к аллергии, краснеет или бледнеет, очень потеет.</a:t>
                      </a:r>
                    </a:p>
                  </a:txBody>
                  <a:tcPr marL="48492" marR="484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354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Детство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492" marR="484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Живые, активные, очень общительные, заступаются за обиженных (детей, животных). Легко обидеть нелестным словом, неприветливым взглядом и, наоборот, приятные слова, новая вещь, хорошая новость могут поднять настроение. Склонны к простудным заболеваниям и невротическим реакциям (страхи, навязчивости). Лабильность с возрастом сглаживается.</a:t>
                      </a:r>
                    </a:p>
                  </a:txBody>
                  <a:tcPr marL="48492" marR="484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26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Положительные  черты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492" marR="484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Высокая эмоциональность, общительность, добросердечие, чуткость, способность к сопереживании, привязанность, искренность, отзывчивость, интуиция в отношениях с людьми, склонность к постоянному самоанализу.</a:t>
                      </a:r>
                    </a:p>
                  </a:txBody>
                  <a:tcPr marL="48492" marR="484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45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Отрицательные  черты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492" marR="484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Раздражительность, плаксивость, вспыльчивость, ослабленный самоконтроль, всепрощенчество, неумение увидеть главное, увязание в деталях, потребность в особом стиле отношений. </a:t>
                      </a:r>
                    </a:p>
                  </a:txBody>
                  <a:tcPr marL="48492" marR="484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7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Самооценка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492" marR="484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Адекватная (занимаются тщательным анализом черт своего характера).</a:t>
                      </a:r>
                    </a:p>
                  </a:txBody>
                  <a:tcPr marL="48492" marR="484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354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Общение и конфликтные ситуации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492" marR="484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Зависит от настроения: в радостном настроении общается с удовольствием, имеет много контактов, в плохом настроении стремится уйти от общения, побыть в одиночестве. Интуитивно чувствуют хороших и плохих людей. В конфликты вступают редко, если находятся в ситуации конфликта, то стремятся занять позицию миротворца.</a:t>
                      </a:r>
                    </a:p>
                  </a:txBody>
                  <a:tcPr marL="48492" marR="484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77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Протестные реакции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492" marR="484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Плачет, уходит в собственные переживания, </a:t>
                      </a: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 трудных жизненных ситуациях может предпринять попытку самоубийства.</a:t>
                      </a:r>
                    </a:p>
                  </a:txBody>
                  <a:tcPr marL="48492" marR="484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77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Отношение к болезни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492" marR="484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Адекватно оценивают собственное состояние здоровья, сотрудничают с врачами.</a:t>
                      </a:r>
                    </a:p>
                  </a:txBody>
                  <a:tcPr marL="48492" marR="484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442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Психокоррекционная помощь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492" marR="484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Установление полного доверия, контакта, взаимопонимания, оказание психологической поддержки, тесный эмоциональный контакт,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эмпатия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 как профилактика аффективных реакций, реактивных депрессий, неврозов, личностный рост в связи с частым наличием гармонического психофизического инфантилизма, работа педагогов и родителей по созданию ситуаций успеха и выработка умений управлять собой.</a:t>
                      </a:r>
                    </a:p>
                  </a:txBody>
                  <a:tcPr marL="48492" marR="484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Номер слайда 4"/>
          <p:cNvSpPr txBox="1">
            <a:spLocks/>
          </p:cNvSpPr>
          <p:nvPr/>
        </p:nvSpPr>
        <p:spPr>
          <a:xfrm>
            <a:off x="11160955" y="115303"/>
            <a:ext cx="936104" cy="6480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81633" tIns="40818" rIns="81633" bIns="40818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0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182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816364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224546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632728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040911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449093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2857275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265457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700" b="1" dirty="0" smtClean="0">
                <a:solidFill>
                  <a:srgbClr val="EEECE1">
                    <a:lumMod val="1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</a:t>
            </a:r>
            <a:endParaRPr lang="ru-RU" sz="2700" b="1" dirty="0">
              <a:solidFill>
                <a:srgbClr val="EEECE1">
                  <a:lumMod val="1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17918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143000"/>
          </a:xfrm>
        </p:spPr>
        <p:txBody>
          <a:bodyPr/>
          <a:lstStyle/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ЦИКЛОТИМНЫЙ (ЦИКЛОТИМИЧЕСКИЙ, ЦИКЛОИДНЫЙ) ТИП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/>
          </p:nvPr>
        </p:nvGraphicFramePr>
        <p:xfrm>
          <a:off x="1412340" y="1143002"/>
          <a:ext cx="10402431" cy="476639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652723"/>
                <a:gridCol w="8749708"/>
              </a:tblGrid>
              <a:tr h="93024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Доминирующие черты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Слабое звено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1) Чередование смены настроений – от повышенного (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гипертимного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) до пониженного (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дистимного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). В период подъема ведет себя как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гипертим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 в период спада – как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дистим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 Фазы обычно выражены не резко, могут продолжаться от нескольких часов до нескольких недель. 2) Смена настроения обычно начинается с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дистимной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фазы.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Тяжело переживает эмоциональное отвержение со стороны значимых для него людей. Изменения жизненных обстоятельств, стереотипов (смена места жительства, школы, работы, развод и т.д.) в период депрессии может удлинять эту фазу. </a:t>
                      </a: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78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Детство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 детстве ничем не отличались от сверстников или вели себя как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гипертимы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 начиная </a:t>
                      </a: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 подросткового возраста – появляются периоды спада настроения, </a:t>
                      </a:r>
                      <a:r>
                        <a:rPr lang="ru-RU" sz="1200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субдепрессивная</a:t>
                      </a: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фаза. </a:t>
                      </a: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7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Положительные  черты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 период подъема все горит в руках, энергичны, инициативны, мало спят, много работают (работоспособность высокая), появляется много творческих идей. Нестандартное отношение к миру, сочетание серьезности и романтичности.</a:t>
                      </a: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877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Отрицательные  черты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 период спада – неуравновешенность, непоследовательность, безразличие к окружающим и происходящему, вспышки раздражительности, обидчивости, придирчивости к окружающим. Ошибки и неприятности в период спадов активности переживаются тяжело, в ответ на реплики и замечания – недовольство, грубость (в душе переживает их). Погруженность в свой внутренний мир, субъективность оценок.</a:t>
                      </a: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51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Самооценка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Неустойчивая, зависит от фазы: в период подъема – завышенная, либо адекватная, в период спада настроения - заниженная</a:t>
                      </a: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7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Общение и конфликтные ситуации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 зависимости от фазы проявляют себя в общении и конфликте как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гипертимы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или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дистимы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</a:t>
                      </a: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51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Протестные реакции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 зависимости от фазы протестные реакции как у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гипертимов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или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дистимов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</a:t>
                      </a: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51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Отношение к болезни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 период подъема настроения к болезни относится как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гипертим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(отрицание болезни), в период спада – как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дистим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(ипохондрия).</a:t>
                      </a: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78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Психокоррекционная помощь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 зависимости от фазы проводить работу или как с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гипертимом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 или как с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дистимом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</a:t>
                      </a: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Номер слайда 4"/>
          <p:cNvSpPr txBox="1">
            <a:spLocks/>
          </p:cNvSpPr>
          <p:nvPr/>
        </p:nvSpPr>
        <p:spPr>
          <a:xfrm>
            <a:off x="11160955" y="115303"/>
            <a:ext cx="936104" cy="6480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81633" tIns="40818" rIns="81633" bIns="40818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0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182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816364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224546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632728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040911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449093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2857275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265457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700" b="1" dirty="0" smtClean="0">
                <a:solidFill>
                  <a:srgbClr val="EEECE1">
                    <a:lumMod val="1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  <a:endParaRPr lang="ru-RU" sz="2700" b="1" dirty="0">
              <a:solidFill>
                <a:srgbClr val="EEECE1">
                  <a:lumMod val="1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18176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531119"/>
          </a:xfrm>
        </p:spPr>
        <p:txBody>
          <a:bodyPr/>
          <a:lstStyle/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ДИСТИМНЫЙ ТИП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/>
          </p:nvPr>
        </p:nvGraphicFramePr>
        <p:xfrm>
          <a:off x="1303698" y="1176950"/>
          <a:ext cx="10384325" cy="5432081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649847"/>
                <a:gridCol w="8734478"/>
              </a:tblGrid>
              <a:tr h="75891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Доминирующие черты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Слабое звено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Пессимизм, повышенная утомляемость, раздражительность, склонность к ипохондрии. Плохой сон, аппетит.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Реакция тревоги на изменение привычных обстоятельств – смена места жительства, школы, работы. Аффективные вспышки в состоянии утомления.</a:t>
                      </a: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030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Детство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Нередки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энурез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и заикание. С самого раннего детства склонны к озорству, шумливы, проказливы. Мало болеют (из болезней возможны травмы).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Дистимность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проявляется к подростковому возрасту (у девочек нередко с наступлением менструации).</a:t>
                      </a: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030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Положительные  черты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Чрезмерная серьезность (приводит к формированию твердой этической позиции), аккуратность, дисциплинированность, скромность, покладистость, исполнительность, дружелюбие, незлопамятность, способность к раскаянию.</a:t>
                      </a: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918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Отрицательные  черты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Капризность, плаксивость, пессимизм, неуверенность в себе, пассивность, вялость, угрюмость, неумение радоваться вместе с окружающими. Психологическая защита заключается в привыкании к вещам, к укладу жизни.</a:t>
                      </a: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76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Самооценка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Заниженная</a:t>
                      </a: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030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Общение и конфликтные ситуации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Малообщительный, предпочитает общество одного - двух друзей. Может долгое время находиться в одиночестве. Неконфликтный, если оказывается в ситуации конфликта, то занимает позицию избегания.   </a:t>
                      </a: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030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Протестные реакции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Проходят по типу «раздражительной слабости», быстро устает от протестов. </a:t>
                      </a: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Склонен к психовегетативным расстройствам и психосоматическим заболеваниям.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Не курит. </a:t>
                      </a: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 зрелом возрасте может пристраститься к алкоголю, когда обнаружит, что он снимает внутреннее напряжение.</a:t>
                      </a: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891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Отношение к болезни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Чрезмерное повышенное внимание к собственному самочувствию и здоровью.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Ипохондричен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 мнителен. Любит ходить по врачам, выполняет все врачебные предписания и соблюдает режим. Часто ходит от одного специалиста к другому: перепроверяет, не доверяет мнению одного. Охотно использует нетрадиционные методы лечения.</a:t>
                      </a: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707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Психокоррекционная помощь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Создание ситуаций успеха для формирования уверенности в себе, личностный рост в направлении развития твердости характера, принятия решений, планирования времени, развития силы воли, коррекция самооценки, профилактика неврастении, острых аффективных реакций, реактивных депрессий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непсихотического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уровня, ипохондрического развития.    </a:t>
                      </a: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Номер слайда 4"/>
          <p:cNvSpPr txBox="1">
            <a:spLocks/>
          </p:cNvSpPr>
          <p:nvPr/>
        </p:nvSpPr>
        <p:spPr>
          <a:xfrm>
            <a:off x="11160955" y="115303"/>
            <a:ext cx="936104" cy="6480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81633" tIns="40818" rIns="81633" bIns="40818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0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182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816364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224546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632728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040911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449093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2857275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265457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700" b="1" dirty="0" smtClean="0">
                <a:solidFill>
                  <a:srgbClr val="EEECE1">
                    <a:lumMod val="1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ru-RU" sz="2700" b="1" dirty="0">
              <a:solidFill>
                <a:srgbClr val="EEECE1">
                  <a:lumMod val="1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0810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5463"/>
            <a:ext cx="10972800" cy="1143000"/>
          </a:xfrm>
        </p:spPr>
        <p:txBody>
          <a:bodyPr/>
          <a:lstStyle/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ВОЗБУДИМЫЙ (ЭПИЛЕПТОИДНЫЙ) ТИП</a:t>
            </a:r>
            <a:b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/>
          </p:nvPr>
        </p:nvGraphicFramePr>
        <p:xfrm>
          <a:off x="1403287" y="1149785"/>
          <a:ext cx="10402432" cy="5488515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652723"/>
                <a:gridCol w="8749709"/>
              </a:tblGrid>
              <a:tr h="152098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Доминирующие черты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084" marR="44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1) Склонность к постепенному накоплению злобно-тоскливого настроения с последующей импульсивной разрядкой (причем напряжение нарастает медленно, поиск объекта для снятия напряжения может продолжаться долго, аффективная вспышка продолжительна). 2) Ослаблен контроль над влечениями и побуждениями. 3) Агрессивность, злопамятность. Стремятся властвовать над другими. Любят порядок во всем и всегда. Болезненно обострено чувство справедливости. Проявляют храбрость и безрассудство в экстремальных ситуациях.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Часто пикнического телосложения: мощный торс, развитая мускулатура, большая физическая сила, короткая шея, невысокий рост.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Ситуации обвинения, морального и материального ущерба. Не переносит неподчинения себе, бурно восстает против ущемления своих интересов, не прощает измены в дружбе и любви.</a:t>
                      </a:r>
                    </a:p>
                  </a:txBody>
                  <a:tcPr marL="44084" marR="44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7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Детство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084" marR="44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 дошкольного возраста проявляют недетскую бережливость, аккуратность. Мучают животных. Обижают более слабых сверстников, перед более сильными заискивают. Стремятся к лидерству.</a:t>
                      </a:r>
                    </a:p>
                  </a:txBody>
                  <a:tcPr marL="44084" marR="44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51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Положительные  черты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084" marR="44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Энергичность, активность, общительность, целеустремленность, хозяйственность, в хорошие периоды являются самыми лучшими возлюбленными, родителями, друзьями, руководителями и т.д. Надежность, пунктуальность, аккуратность (вплоть до педантизма).</a:t>
                      </a:r>
                    </a:p>
                  </a:txBody>
                  <a:tcPr marL="44084" marR="44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51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Отрицательные черты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084" marR="44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Эгоцентризм, жестокость, ревность, чрезмерная требовательность к другим, раздражительность, злопамятность, нетерпимость к противоречию и самостоятельности других, безудержность в увлечениях, способность к физическому насилию. </a:t>
                      </a:r>
                    </a:p>
                  </a:txBody>
                  <a:tcPr marL="44084" marR="44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85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Самооценка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084" marR="44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Неадекватная, завышенная</a:t>
                      </a:r>
                    </a:p>
                  </a:txBody>
                  <a:tcPr marL="44084" marR="44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535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Общение и конфликтные ситуации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084" marR="44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Любит устоявшийся порядок в дружбе и общении. Выполняет все обязательства дружбы перед своими друзьями. Не заводит случайных знакомств. В общении стремится к лидерству. В качестве целей часто выдвигает идеи глобального переустройства общества, активно борется за справедливость. В конфликте занимает активную позицию.</a:t>
                      </a:r>
                    </a:p>
                  </a:txBody>
                  <a:tcPr marL="44084" marR="44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51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Протестные реакции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084" marR="44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Агрессивны, применяют физическое насилие. Выражены </a:t>
                      </a:r>
                      <a:r>
                        <a:rPr lang="ru-RU" sz="1200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девиантность</a:t>
                      </a: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и </a:t>
                      </a:r>
                      <a:r>
                        <a:rPr lang="ru-RU" sz="1200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делинквентность</a:t>
                      </a: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 Склонны к алкоголизации. В состоянии алкогольного опьянения могут совершать противоправные действия и преступления.   </a:t>
                      </a:r>
                    </a:p>
                  </a:txBody>
                  <a:tcPr marL="44084" marR="44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51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Отношение к болезни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084" marR="44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Ориентированы на выздоровление. Выполняют врачебные предписания, но в то же время отличаются подозрительностью, любят перепроверять врачей, контролировать их действия. Информацию нужно только давать им самим, настолько исчерпывающую, насколько позволяют обстоятельства.</a:t>
                      </a:r>
                    </a:p>
                  </a:txBody>
                  <a:tcPr marL="44084" marR="44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535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Психокоррекционнная помощь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084" marR="44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Формирование социально приемлемой модели поведения, поиск путей установления контакта и взаимопонимания, развитие интересов с целью поиска увлекательного дела, требующего тщательности и кропотливости, что снимет напряжение и отрицательные эмоции, авансирование будущих успехов, профилактика алкогольной зависимости.   </a:t>
                      </a:r>
                    </a:p>
                  </a:txBody>
                  <a:tcPr marL="44084" marR="440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Номер слайда 4"/>
          <p:cNvSpPr txBox="1">
            <a:spLocks/>
          </p:cNvSpPr>
          <p:nvPr/>
        </p:nvSpPr>
        <p:spPr>
          <a:xfrm>
            <a:off x="11160955" y="115303"/>
            <a:ext cx="936104" cy="6480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81633" tIns="40818" rIns="81633" bIns="40818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0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182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816364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224546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632728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040911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449093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2857275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265457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700" b="1" dirty="0" smtClean="0">
                <a:solidFill>
                  <a:srgbClr val="EEECE1">
                    <a:lumMod val="1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  <a:endParaRPr lang="ru-RU" sz="2700" b="1" dirty="0">
              <a:solidFill>
                <a:srgbClr val="EEECE1">
                  <a:lumMod val="1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25941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407406"/>
          </a:xfrm>
        </p:spPr>
        <p:txBody>
          <a:bodyPr/>
          <a:lstStyle/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СЕНЗИТИВНЫЙ (ТРЕВОЖНЫЙ, ТРЕВОЖНО-БОЯЗЛИВЫЙ) ТИП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/>
          </p:nvPr>
        </p:nvGraphicFramePr>
        <p:xfrm>
          <a:off x="1511930" y="1167899"/>
          <a:ext cx="10320950" cy="5519521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639778"/>
                <a:gridCol w="8681172"/>
              </a:tblGrid>
              <a:tr h="122001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Доминирующие черты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Слабое 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звено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928" marR="46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1) Глубоко переживаемое чувство собственной неполноценности, особенно в морально-этической и волевой сферах. 2) Повышенные чувствительность и впечатлительность; робость и застенчивость, особенно среди незнакомых и в необычной обстановке. Повышенная склонность к страхам. 3) Склонность к реакциям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гиперкомпенсации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(в мечтах представляют себя героями, сильными, всемогущими).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Не переносит насмешек, подозрения окружающих в неблаговидных поступках, его глубоко травмируют недоброжелательное внимание и публичные обвинения. </a:t>
                      </a:r>
                    </a:p>
                  </a:txBody>
                  <a:tcPr marL="46928" marR="46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715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Детство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928" marR="46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 раннем детстве имеются страхи одиночества, темноты, животных, способных причинить боль (крыс, змей, пауков, собак), громких звуков, яркого света, Избегает активных и шумливых сверстников. Предпочитает играть с малышами. Общителен с привычным окружением. Привязывается к родным и близким, не любит гулять без взрослых во дворе, ходить в гости.</a:t>
                      </a:r>
                    </a:p>
                  </a:txBody>
                  <a:tcPr marL="46928" marR="46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286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Положительные  черты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928" marR="46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Спокойствие, доброта и внимательность к людям, чувство долга и ответственности, высокая внутренняя дисциплинированность, добросовестность, самокритичность, повышенные требования к себе, стремление преодолеть свои слабые стороны. </a:t>
                      </a:r>
                    </a:p>
                  </a:txBody>
                  <a:tcPr marL="46928" marR="46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85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Отрицательные  черты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928" marR="46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Мнительность, пугливость, замкнутость, </a:t>
                      </a: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склонность к самобичеванию и самоунижению,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растерянность в трудных ситуациях, повышенные обидчивость и конфликтность.</a:t>
                      </a:r>
                    </a:p>
                  </a:txBody>
                  <a:tcPr marL="46928" marR="46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92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Самооценка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928" marR="46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Объективная</a:t>
                      </a:r>
                    </a:p>
                  </a:txBody>
                  <a:tcPr marL="46928" marR="46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650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Общение и конфликтные ситуации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928" marR="46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Предпочитает одного верного друга («на всю жизнь»), преданно дружит, склонен к уединению из-за непереносимого шума, суеты. Избегает конфликтов. С близкими людьми, которым доверяет, может быть общительным, откровенным. </a:t>
                      </a:r>
                    </a:p>
                  </a:txBody>
                  <a:tcPr marL="46928" marR="46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857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Протестные реакции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928" marR="46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Отсутствие склонности к алкоголизации и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делинквентности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</a:t>
                      </a:r>
                    </a:p>
                  </a:txBody>
                  <a:tcPr marL="46928" marR="46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85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Отношение к болезни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928" marR="46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Тревожится по проводу состояния здоровья, переживает за результат лечения. Может быть чрезмерно мнительным,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ипохондричным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 Его следует успокаивать, во всем оказывать эмоциональную поддержку.</a:t>
                      </a:r>
                    </a:p>
                  </a:txBody>
                  <a:tcPr marL="46928" marR="46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001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Психокоррекционная помощь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928" marR="46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 целях профилактики острых аффективных реакций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интрапунитивного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типа,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фобического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невроза, реактивных депрессий,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эндореактивных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психозов, пубертатной анорексии, подростковой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дисморфомании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необходимо преодоление чувства собственной неполноценности, постепенное повышение самооценки, детальные разборы и анализ ситуаций, помогающих осознать свою мнительность и ложное чувство неполноценности, создание ситуаций успеха в тех сферах деятельности, где они могут проявить себя наиболее полно и естественно, помогать утверждаться в тех сферах, где подростки данного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психотипа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чувствуют себя наиболее слабыми, противопоказан мелочный контроль.</a:t>
                      </a:r>
                    </a:p>
                  </a:txBody>
                  <a:tcPr marL="46928" marR="46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Номер слайда 4"/>
          <p:cNvSpPr txBox="1">
            <a:spLocks/>
          </p:cNvSpPr>
          <p:nvPr/>
        </p:nvSpPr>
        <p:spPr>
          <a:xfrm>
            <a:off x="11160955" y="115303"/>
            <a:ext cx="936104" cy="6480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81633" tIns="40818" rIns="81633" bIns="40818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0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182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816364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224546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632728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040911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449093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2857275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265457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700" b="1" dirty="0" smtClean="0">
                <a:solidFill>
                  <a:srgbClr val="EEECE1">
                    <a:lumMod val="1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</a:t>
            </a:r>
            <a:endParaRPr lang="ru-RU" sz="2700" b="1" dirty="0">
              <a:solidFill>
                <a:srgbClr val="EEECE1">
                  <a:lumMod val="1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70043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1677"/>
            <a:ext cx="10972800" cy="1143000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ПЕДАНТИЧНЫЙ (ПСИХАСТЕНИЧЕСКИЙ) ТИП</a:t>
            </a:r>
            <a:b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2000" b="1" dirty="0">
              <a:solidFill>
                <a:srgbClr val="002060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/>
          </p:nvPr>
        </p:nvGraphicFramePr>
        <p:xfrm>
          <a:off x="1330858" y="1104525"/>
          <a:ext cx="10492967" cy="537775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667108"/>
                <a:gridCol w="8825859"/>
              </a:tblGrid>
              <a:tr h="135047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Доминирующие черты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Слабое звено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1) нерешительность и склонность к рассуждениям преимущественно нравоучительного характера; 2) тревожная мнительность и любовь к самоанализу; 3) легкость возникновения навязчивостей – страхов, опасений, действий, ритуалов, мыслей, представлений. В качестве психологической защиты от тревог и страхов выступают а) специально придуманные приметы и ритуалы и б) особо выработанный формализм и педантизм.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Слабое звено – необходимость самостоятельно принимать важные решения и ситуации, требующие повышенной моральной ответственности.</a:t>
                      </a: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383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Детство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Отличаются робостью, пугливостью, моторной неловкостью, склонны к рассуждательству и ранним интеллектуальным интересам. Иногда уже в детском возрасте обнаруживаются навязчивости, фобии (боязнь незнакомых людей, предметов, темноты и т.д.). Критический период – поступление в школу и первые годы обучения (первые требования к чувству ответственности).     </a:t>
                      </a: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0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Положительные  черты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Аккуратность, серьезность, надежность, нравственность, справедливость, склонность к самоанализу, исполнительность, привязанность, ровное настроение.</a:t>
                      </a: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0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Отрицательные  черты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Нерешительность в действиях, склонность к беспричинным рассуждениям, формализм, мелочность, несамостоятельность, занудливость, безынициативность. </a:t>
                      </a: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52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Самооценка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Несмотря на самоанализ, не всегда бывает правильной</a:t>
                      </a: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060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Общение и конфликтные ситуации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Тяга к сверстникам проявляется в робкой форме, в группе сверстников бывают приняты редко (могут быть приняты в компанию интеллектуалов). Неконфликтны. </a:t>
                      </a: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843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Протестные реакции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Протестные реакции выражены слабо и своеобразно. Нередко бывают патологически привязаны к кому-либо из членов семьи или близкий людей.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Делинквентность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 ранняя алкоголизация и суицидальное поведение не свойственны.</a:t>
                      </a: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19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Отношение к болезни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Ипохондрическое, обеспокоены собственным здоровьем. Часто занимаются самолечением. На приеме врача бывают неадекватны: чрезмерное внимание уделяют описанию внутренних ощущений, эмоционального отношения к болезни. </a:t>
                      </a: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58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Психокоррекционная помощь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Необходима психологическая поддержка, создание ситуаций успеха, авансирование успехов, коррекция самооценки, преодоление чувства нерешительности, в процессе общения и взаимодействия – снятие уникальности проблем, подробное рассмотрение возможных последствий обсуждаемых ситуаций.   </a:t>
                      </a: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Номер слайда 4"/>
          <p:cNvSpPr txBox="1">
            <a:spLocks/>
          </p:cNvSpPr>
          <p:nvPr/>
        </p:nvSpPr>
        <p:spPr>
          <a:xfrm>
            <a:off x="11235061" y="111677"/>
            <a:ext cx="936104" cy="6480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81633" tIns="40818" rIns="81633" bIns="40818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0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182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816364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224546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632728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040911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449093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2857275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265457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700" b="1" dirty="0" smtClean="0">
                <a:solidFill>
                  <a:srgbClr val="EEECE1">
                    <a:lumMod val="1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</a:t>
            </a:r>
            <a:endParaRPr lang="ru-RU" sz="2700" b="1" dirty="0">
              <a:solidFill>
                <a:srgbClr val="EEECE1">
                  <a:lumMod val="1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561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6884" y="84516"/>
            <a:ext cx="10972800" cy="1143000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ДЕМОНСТРАТИВНЫЙ (ИСТЕРОИДНО - ДЕМОНСТРАТИВНЫЙ) ТИП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2000" dirty="0">
              <a:solidFill>
                <a:srgbClr val="002060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/>
          </p:nvPr>
        </p:nvGraphicFramePr>
        <p:xfrm>
          <a:off x="1394234" y="1227515"/>
          <a:ext cx="10405450" cy="537793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653203"/>
                <a:gridCol w="8752247"/>
              </a:tblGrid>
              <a:tr h="85478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Доминирующие черты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Слабое 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звено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928" marR="46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1) Беспредельный эгоизм, постоянная жажда внимания к себе, восхищения, удивления, почитания, сочувствия (нужен зритель). 2) Поверхностность чувств при большой театральности переживаний, склонность к рисовке, позерству, приукрашиванию себя, лживость. Неспособность к упорному труду в сочетании с высокими притязаниями. Умение легко и выигрышно ориентироваться в ситуации неразберихи и неопределенности. Искусной игрой вводит в заблуждение доверчивых.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Неспособность переносит критику, насмешки, отсутствие внимания к себе (выдают различные аффективные реакции вплоть до суицида). </a:t>
                      </a:r>
                    </a:p>
                  </a:txBody>
                  <a:tcPr marL="46928" marR="46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65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Детство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928" marR="46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 детстве охотно демонстрирует таланты (декламирует стихи, поет, танцует) и наряды. Главное для него в этот момент – восхищение окружающих. </a:t>
                      </a:r>
                    </a:p>
                  </a:txBody>
                  <a:tcPr marL="46928" marR="46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48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Положительные  черты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928" marR="46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Активность, находчивость, инициативность, упорство, артистичность, развитые творческие способности, ярко выраженные организаторские способности, самостоятельность и готовность взять на себя руководство (на короткий срок, пока не утратит интерес), энергичность. </a:t>
                      </a:r>
                    </a:p>
                  </a:txBody>
                  <a:tcPr marL="46928" marR="46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63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Отрицательные  черты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928" marR="46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Эгоцентризм, лживость, лицемерие, склонность к интригам, демагогии, хвастовство, обидчивость, задиристость, учет только собственных желаний, необдуманный риск (в присутствии зрителей).</a:t>
                      </a:r>
                    </a:p>
                  </a:txBody>
                  <a:tcPr marL="46928" marR="46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31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Самооценка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928" marR="46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Завышенная</a:t>
                      </a:r>
                    </a:p>
                  </a:txBody>
                  <a:tcPr marL="46928" marR="46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48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Общение и конфликтные ситуации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928" marR="46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Претензии на первенство или исключительное положение среди сверстников. Может быть лидером, но ненадолго («халиф на час»). Не переносит критики, удары по эгоцентризму, разоблачение его вымыслов, а тем более высмеивание. В конфликте занимает активную позицию, поскольку нужны зрители.  </a:t>
                      </a:r>
                    </a:p>
                  </a:txBody>
                  <a:tcPr marL="46928" marR="46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41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Протестные реакции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928" marR="46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Не склонны к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делинквентности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 алкоголизации, наркотической зависимости. Часто хвастаются несуществующими сексуальными успехами, принадлежностью к неформальной группировке (если выгодно). Но </a:t>
                      </a: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могут иметь большое количество сексуальных партнеров (для самоутверждения).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Могут совершать демонстративные суицидальные попытки, после которых оказываются живы и получают требуемое.</a:t>
                      </a:r>
                    </a:p>
                  </a:txBody>
                  <a:tcPr marL="46928" marR="46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331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Отношение к болезни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928" marR="46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 зависимости от степени выгодности болезни могут быть две реакции: 1) если заболевание невыгодно, является помехой, то симптомы могут «вытесняться», даже при серьезных травмах могут не ощущать боли; 2) если заболевание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истероида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помогает привлечь внимание других людей, может болеть сильно, долго и с удовольствием (вплоть до «смертельных», «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жизнеугрожающих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» состояний).  </a:t>
                      </a:r>
                    </a:p>
                  </a:txBody>
                  <a:tcPr marL="46928" marR="46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331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Психокоррекционная помощь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928" marR="46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Профилактика острых аффективных реакций демонстративного типа (суицидальные попытки, демонстративные нарушения здоровья, истерический невроз, демонстративные побеги из дома), личностный рост в направлении преодоления эгоцентризма и пробуждения интереса к окружающим сверстникам и взрослым, профилактика ударов по эгоцентризму.  </a:t>
                      </a:r>
                    </a:p>
                  </a:txBody>
                  <a:tcPr marL="46928" marR="46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Номер слайда 4"/>
          <p:cNvSpPr txBox="1">
            <a:spLocks/>
          </p:cNvSpPr>
          <p:nvPr/>
        </p:nvSpPr>
        <p:spPr>
          <a:xfrm>
            <a:off x="11160955" y="115303"/>
            <a:ext cx="936104" cy="6480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81633" tIns="40818" rIns="81633" bIns="40818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0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182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816364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224546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632728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040911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449093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2857275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265457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700" b="1" dirty="0" smtClean="0">
                <a:solidFill>
                  <a:srgbClr val="EEECE1">
                    <a:lumMod val="1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</a:t>
            </a:r>
            <a:endParaRPr lang="ru-RU" sz="2700" b="1" dirty="0">
              <a:solidFill>
                <a:srgbClr val="EEECE1">
                  <a:lumMod val="1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6649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494906"/>
          </a:xfrm>
        </p:spPr>
        <p:txBody>
          <a:bodyPr/>
          <a:lstStyle/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ЭКЗАЛЬТИРОВАННЫЙ ТИП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/>
          </p:nvPr>
        </p:nvGraphicFramePr>
        <p:xfrm>
          <a:off x="1798320" y="1484768"/>
          <a:ext cx="9784080" cy="4051041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54480"/>
                <a:gridCol w="8229600"/>
              </a:tblGrid>
              <a:tr h="21605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Доминирующие черты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Слабое звено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Склонность глубоко и ярко реагировать на отдельные события, впадая при этом то в депрессию, то в эйфорические крайности, то в самое мрачное, то в самое мечтательное и счастливое состояние (переход от «мировой скорби» к «безоблачному счастью»). Такого типа люди способны легко и часто демонстрировать крайние проявления эмоций – как резко негативные, так и максимально позитивные.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Одинаково легко приходят в восторг от радостных событий и в отчаянье от печальных. Может испытывать глубокое горе по поводу небольшой неудачи.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Монотонная работа, требование взвешенных оценок окружения. Ограничение инструкциями, неприятие чувств и глубины ситуации.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13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Положительные  черты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Эмоциональная выразительность оценок и действий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13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Отрицательные  черты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Несдержанность чувств, гневливость или слезливость, эгоизм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06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Самооценка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Неустойчивая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13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Отношение к болезни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Чаще адекватное, но иногда избыточная эмоциональность мешает объективной оценке собственного самочувствия. В ситуации тяжелого заболевания сильно страдают.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Номер слайда 4"/>
          <p:cNvSpPr txBox="1">
            <a:spLocks/>
          </p:cNvSpPr>
          <p:nvPr/>
        </p:nvSpPr>
        <p:spPr>
          <a:xfrm>
            <a:off x="11160955" y="115303"/>
            <a:ext cx="936104" cy="6480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81633" tIns="40818" rIns="81633" bIns="40818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0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182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816364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224546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632728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040911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449093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2857275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265457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700" b="1" dirty="0" smtClean="0">
                <a:solidFill>
                  <a:srgbClr val="EEECE1">
                    <a:lumMod val="1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ru-RU" sz="2700" b="1" dirty="0">
              <a:solidFill>
                <a:srgbClr val="EEECE1">
                  <a:lumMod val="1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18301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НЕУСТОЙЧИВЫЙ ТИП</a:t>
            </a:r>
            <a:b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/>
          </p:nvPr>
        </p:nvGraphicFramePr>
        <p:xfrm>
          <a:off x="1367075" y="1371474"/>
          <a:ext cx="10520126" cy="5031044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671422"/>
                <a:gridCol w="8848704"/>
              </a:tblGrid>
              <a:tr h="101398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Доминирующие черты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Слабое 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звено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81" marR="53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1) Постоянная тяга к развлечениям и праздности, безразличие к будущему: живет только настоящим. 2) Слабоволие, неспособность к волевым усилиям по исполнению обязанностей, зависимость от влияния окружающих людей и собственных побуждений. 3) Трусость и безынициативность. Ненадежность выполнения обязательств. Нежелание учиться, работать.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Такой тип акцентуации наблюдается часто у тех людей, которые в детстве перенесли травму мозга.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Трудно переносит одиночество. Безнадзорность и бесконтрольность приводят в плохую компанию, к нарушителям закона.</a:t>
                      </a:r>
                    </a:p>
                  </a:txBody>
                  <a:tcPr marL="53881" marR="53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70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Детство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81" marR="53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Непослушны, непоседливы, всюду «суют свой нос», но при этом трусливы, боятся наказаний. Легко поддаются влиянию других детей.</a:t>
                      </a:r>
                    </a:p>
                  </a:txBody>
                  <a:tcPr marL="53881" marR="53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70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Положительные  черты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81" marR="53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Открытость и общительность, доброжелательность, услужливость, быстрота переключения в делах и общении, искренняя готовность выполнить просьбу. </a:t>
                      </a:r>
                    </a:p>
                  </a:txBody>
                  <a:tcPr marL="53881" marR="53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255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Отрицательные  черты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81" marR="53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Безволие, тяга к пустому времяпрепровождению и развлечениям, болтливость и хвастовство, соглашательство, лицемерие и трусость, безответственность, склонность к аффективным вспышкам и полной расторможенности при невозможности удовлетворить свои потребности. </a:t>
                      </a:r>
                    </a:p>
                  </a:txBody>
                  <a:tcPr marL="53881" marR="53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85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Самооценка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81" marR="53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Завышенная</a:t>
                      </a:r>
                    </a:p>
                  </a:txBody>
                  <a:tcPr marL="53881" marR="53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255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Общение и конфликтные ситуации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81" marR="53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Беспорядочные и бесцельные контакты. В группах сверстников склонен к роли подручного для лидера. Может быть в составе нескольких групп, принимая правила и стиль поведения каждой из них. </a:t>
                      </a: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Конфликтный.</a:t>
                      </a:r>
                    </a:p>
                  </a:txBody>
                  <a:tcPr marL="53881" marR="53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255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Протестные реакции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81" marR="53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Все виды </a:t>
                      </a:r>
                      <a:r>
                        <a:rPr lang="ru-RU" sz="1200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аддиктивного</a:t>
                      </a: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(зависимого) поведения: рано начинает курить, употреблять алкоголь и наркотики, токсические вещества. Участвует в групповых общественно опасных деяниях. Склонен к </a:t>
                      </a:r>
                      <a:r>
                        <a:rPr lang="ru-RU" sz="1200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делинквентному</a:t>
                      </a: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(преступному) поведению.</a:t>
                      </a:r>
                    </a:p>
                  </a:txBody>
                  <a:tcPr marL="53881" marR="53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70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Отношение к болезни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81" marR="53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Отрицает болезнь, поверхностно, несерьезно относится к процессу лечения. </a:t>
                      </a:r>
                    </a:p>
                  </a:txBody>
                  <a:tcPr marL="53881" marR="53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341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Психокоррекционная помощь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881" marR="53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Развитие способности к самоанализу, дисциплинированности, волевых качеств и привычек, самоконтроля, трудотерапия в условиях хорошо структурированной деятельности, организация досуга, помощь в планировании будущего, оказание психологической поддержки, выработка системы ненавязчивого контроля со стороны взрослых.  </a:t>
                      </a:r>
                    </a:p>
                  </a:txBody>
                  <a:tcPr marL="53881" marR="53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Номер слайда 4"/>
          <p:cNvSpPr txBox="1">
            <a:spLocks/>
          </p:cNvSpPr>
          <p:nvPr/>
        </p:nvSpPr>
        <p:spPr>
          <a:xfrm>
            <a:off x="11160955" y="115303"/>
            <a:ext cx="936104" cy="6480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81633" tIns="40818" rIns="81633" bIns="40818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0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182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816364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224546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632728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040911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449093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2857275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265457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700" b="1" dirty="0" smtClean="0">
                <a:solidFill>
                  <a:srgbClr val="EEECE1">
                    <a:lumMod val="1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</a:t>
            </a:r>
            <a:endParaRPr lang="ru-RU" sz="2700" b="1" dirty="0">
              <a:solidFill>
                <a:srgbClr val="EEECE1">
                  <a:lumMod val="1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839557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549226"/>
          </a:xfrm>
        </p:spPr>
        <p:txBody>
          <a:bodyPr/>
          <a:lstStyle/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ШИЗОИДНЫЙ ТИП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/>
          </p:nvPr>
        </p:nvGraphicFramePr>
        <p:xfrm>
          <a:off x="1674891" y="1140735"/>
          <a:ext cx="10157988" cy="516823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613886"/>
                <a:gridCol w="8544102"/>
              </a:tblGrid>
              <a:tr h="83292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Доминирующие черты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Слабое 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звено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1) Фиксация интересов на явлениях собственного внутреннего мира, за которым признается высшая ценность. 2) Трудность установления неформальных контактов с окружающими, неспособность понять чужие переживания, намерения, желания. Нонконформизм.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Не любит, когда посторонние насильственно вторгаются в его внутренний мир, не переносит ситуации, когда надо установить неформальные эмоциональные контакты.</a:t>
                      </a: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006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Детство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 самого детства предпочитает быть один, его не тянет к сверстникам, предпочитает более взрослых людей. В подростковом возрасте черты заостряются, выделяется замкнутостью, отгороженностью, неумением сопереживать другим людям.</a:t>
                      </a: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006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Положительные  черты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Немногословность, серьезность, неприхотливость, постоянство и нередко необычность интересов, склонность к нешаблонным решениям, необычным формам поведения, талантливость идей, богатая фантазия и внутренний мир.</a:t>
                      </a: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006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Отрицательные  черты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Замкнутость, эмоциональная холодность, рассудочность, черствость, эгоизм, равнодушие к чужой беде из-за неспособности ее заметить, самолюбие и ранимость при критике его мировоззрения, малоактивность и малоэнергичность при интенсивной работе. </a:t>
                      </a: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3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Самооценка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Адекватная</a:t>
                      </a: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006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Общение и конфликтные ситуации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Высокая избирательность в общении, нуждается в глубоком и содержательном общении. В конфликтах не участвует, часто просто их не замечает. Его другом может быть человек, как правило, старше его, понимающий и принимающий его таким, какой он  есть. </a:t>
                      </a: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71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Протестные реакции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Может употреблять алкоголь, наркотические вещества. </a:t>
                      </a: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006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Отношение к болезни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Как правило, не следит за своим здоровьем, внимание на симптомы болезни не обращает. К врачам попадает редко. На приеме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малоконтактный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 дает четкие ответы, выполняет все терапевтические предписания.</a:t>
                      </a: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342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Психокоррекционная помощь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Профилактика вялотекущей шизофрении, избегание излишней настойчивости при налаживании контакта, изучать интересы и создавать условия для их реализации, использовать эффективность индивидуальных заданий, развитие навыков выступлений и налаживания контактов, развитие коммуникативных и организаторских способностей.</a:t>
                      </a:r>
                    </a:p>
                  </a:txBody>
                  <a:tcPr marL="51956" marR="51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Номер слайда 4"/>
          <p:cNvSpPr txBox="1">
            <a:spLocks/>
          </p:cNvSpPr>
          <p:nvPr/>
        </p:nvSpPr>
        <p:spPr>
          <a:xfrm>
            <a:off x="11160955" y="115303"/>
            <a:ext cx="936104" cy="6480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81633" tIns="40818" rIns="81633" bIns="40818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0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182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816364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224546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632728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040911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449093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2857275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265457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700" b="1" dirty="0" smtClean="0">
                <a:solidFill>
                  <a:srgbClr val="EEECE1">
                    <a:lumMod val="1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</a:t>
            </a:r>
            <a:endParaRPr lang="ru-RU" sz="2700" b="1" dirty="0">
              <a:solidFill>
                <a:srgbClr val="EEECE1">
                  <a:lumMod val="1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978137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802723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КОНФОРМНЫЙ ТИП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2000" dirty="0">
              <a:solidFill>
                <a:srgbClr val="002060"/>
              </a:solidFill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/>
          </p:nvPr>
        </p:nvGraphicFramePr>
        <p:xfrm>
          <a:off x="1520982" y="1240326"/>
          <a:ext cx="10311897" cy="4875225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638339"/>
                <a:gridCol w="8673558"/>
              </a:tblGrid>
              <a:tr h="74238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Доминирующие черты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Слабое 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звено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332" marR="553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1) Постоянная, чрезмерная конформность, привязанность к своему непосредственному и привычному окружению; 2) податливость влиянию окружения. Такие люди «плывут по течению», слепо подчиняются своей среде.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Не переносит крутых перемен, ломки жизненных стереотипов, лишение привычного окружения может вызвать реактивное состояние (переезд на другое место жительства, смена школы).</a:t>
                      </a:r>
                    </a:p>
                  </a:txBody>
                  <a:tcPr marL="55332" marR="553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577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Детство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332" marR="553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Могут ничем не отличаться от сверстников (вследствие опеки со стороны взрослых).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Конформность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четко проявляется в подростковом возрасте. В условиях неправильного воспитания, неблагоприятного окружения существует возможность психопатического развития по неустойчивому, эпилептоидному типам.</a:t>
                      </a:r>
                    </a:p>
                  </a:txBody>
                  <a:tcPr marL="55332" marR="553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88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Положительные  черты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332" marR="553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Дружелюбие, исполнительность, дисциплинированность, покладистость, привязанность к друзьям и близким. </a:t>
                      </a:r>
                    </a:p>
                  </a:txBody>
                  <a:tcPr marL="55332" marR="553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17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Отрицательные  черты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332" marR="553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Несамостоятельность, безволие, соглашательство, консерватизм, почти полное отсутствие критичности в отношении себя и ближайшего окружения, что может послужить причиной аморальных поступков, отсутствие инициативности, . </a:t>
                      </a:r>
                    </a:p>
                  </a:txBody>
                  <a:tcPr marL="55332" marR="553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44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Самооценка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332" marR="553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Может быть адекватной, но иногда приписывают себе черты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гипертимности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</a:t>
                      </a:r>
                    </a:p>
                  </a:txBody>
                  <a:tcPr marL="55332" marR="553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526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Общение и конфликтные ситуации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332" marR="553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Предпочитают стабильное окружение и навсегда установленный порядок. Нелюбовь к новому прорывается наружу беспричинной неприязнью к чужакам. Дорожат своим местом в привычной группе, стабильностью группы, постоянством окружения.</a:t>
                      </a:r>
                    </a:p>
                  </a:txBody>
                  <a:tcPr marL="55332" marR="553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88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Протестные реакции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332" marR="553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Ломка жизненного уклада, лишение привычного для них общества могут послужить причиной реактивных состояний, а дурное влияние окружающей среды – к алкоголизации и наркотизации. </a:t>
                      </a:r>
                    </a:p>
                  </a:txBody>
                  <a:tcPr marL="55332" marR="553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88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Отношение к болезни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332" marR="553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Склонность к реактивным состояниям ипохондрии после «страшного диагноза», реактивной депрессии после утраты близкого человека, реактивному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параноиду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– при угрозе ареста.</a:t>
                      </a:r>
                    </a:p>
                  </a:txBody>
                  <a:tcPr marL="55332" marR="553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45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Психокоррекционная помощь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332" marR="553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Формирование самостоятельности, личностный рост в направлении проявления самостоятельности, ответственности, умения взять ответственность на себя, высказывать свое мнение создание ситуаций успеха, оказание психологической поддержки.  </a:t>
                      </a:r>
                    </a:p>
                  </a:txBody>
                  <a:tcPr marL="55332" marR="553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Номер слайда 4"/>
          <p:cNvSpPr txBox="1">
            <a:spLocks/>
          </p:cNvSpPr>
          <p:nvPr/>
        </p:nvSpPr>
        <p:spPr>
          <a:xfrm>
            <a:off x="11114348" y="141798"/>
            <a:ext cx="936104" cy="6480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81633" tIns="40818" rIns="81633" bIns="40818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0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182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816364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224546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632728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040911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449093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2857275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265457" algn="l" defTabSz="816364" rtl="0" eaLnBrk="1" latinLnBrk="0" hangingPunct="1">
              <a:defRPr sz="1800" kern="1200">
                <a:solidFill>
                  <a:srgbClr val="FF0000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700" b="1" dirty="0" smtClean="0">
                <a:solidFill>
                  <a:srgbClr val="EEECE1">
                    <a:lumMod val="1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</a:t>
            </a:r>
            <a:endParaRPr lang="ru-RU" sz="2700" b="1" dirty="0">
              <a:solidFill>
                <a:srgbClr val="EEECE1">
                  <a:lumMod val="1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531307"/>
      </p:ext>
    </p:extLst>
  </p:cSld>
  <p:clrMapOvr>
    <a:masterClrMapping/>
  </p:clrMapOvr>
</p:sld>
</file>

<file path=ppt/theme/theme1.xml><?xml version="1.0" encoding="utf-8"?>
<a:theme xmlns:a="http://schemas.openxmlformats.org/drawingml/2006/main" name="Z_1_Президиум Правительство_509_16x9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4003</TotalTime>
  <Words>6990</Words>
  <Application>Microsoft Office PowerPoint</Application>
  <PresentationFormat>Широкоэкранный</PresentationFormat>
  <Paragraphs>884</Paragraphs>
  <Slides>44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14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44</vt:i4>
      </vt:variant>
    </vt:vector>
  </HeadingPairs>
  <TitlesOfParts>
    <vt:vector size="63" baseType="lpstr">
      <vt:lpstr>Arial Unicode MS</vt:lpstr>
      <vt:lpstr>SimSun</vt:lpstr>
      <vt:lpstr>SimSun</vt:lpstr>
      <vt:lpstr>Arial</vt:lpstr>
      <vt:lpstr>Calibri</vt:lpstr>
      <vt:lpstr>DejaVu Sans</vt:lpstr>
      <vt:lpstr>Liberation Serif</vt:lpstr>
      <vt:lpstr>Lucida Sans Unicode</vt:lpstr>
      <vt:lpstr>Mangal</vt:lpstr>
      <vt:lpstr>Symbol</vt:lpstr>
      <vt:lpstr>Times New Roman</vt:lpstr>
      <vt:lpstr>Verdana</vt:lpstr>
      <vt:lpstr>Wingdings</vt:lpstr>
      <vt:lpstr>Wingdings 3</vt:lpstr>
      <vt:lpstr>Z_1_Президиум Правительство_509_16x9</vt:lpstr>
      <vt:lpstr>18_Office Theme</vt:lpstr>
      <vt:lpstr>19_Office Theme</vt:lpstr>
      <vt:lpstr>20_Office Theme</vt:lpstr>
      <vt:lpstr>21_Office Theme</vt:lpstr>
      <vt:lpstr>Презентация PowerPoint</vt:lpstr>
      <vt:lpstr>ОСНОВНЫЕ ПОНЯТИЯ</vt:lpstr>
      <vt:lpstr>ПРИНЯТА МЕЖВЕДОМСТВЕННАЯ ПРОГРАММА</vt:lpstr>
      <vt:lpstr>ОРГАНИЗАЦИОННАЯ МОДЕЛЬ ПРОФИЛАКТИКИ СУИЦИДАЛЬНОГО ПОВЕДЕНИЯ ПОДРОСТКОВ НА УРОВНЕ СУБЪЕКТА РФ (по методическим рекомендациям)</vt:lpstr>
      <vt:lpstr>Презентация PowerPoint</vt:lpstr>
      <vt:lpstr>КОЛИЧЕСТВО ЗАВЕРШЕННЫХ СУИЦИДОВ В РЕСПУБЛИКЕ БАШКОРТОСТАН  ЗА 2020 – 2023 ГГ</vt:lpstr>
      <vt:lpstr>Презентация PowerPoint</vt:lpstr>
      <vt:lpstr>Презентация PowerPoint</vt:lpstr>
      <vt:lpstr>Презентация PowerPoint</vt:lpstr>
      <vt:lpstr>ЭПИДЕМИЯ ОДИНОЧЕСТВА В ЦИФРОВОМ ОБЩЕСТВЕ</vt:lpstr>
      <vt:lpstr>Презентация PowerPoint</vt:lpstr>
      <vt:lpstr>ДЕСТРУКТИВНЫЕ СООБЩЕСТВА В СОЦСЕТЯХ: ВЕРБОВКА ДЕТЕЙ</vt:lpstr>
      <vt:lpstr>ИНТЕРНЕТ И ДЕТСКИЙ СУИЦИД</vt:lpstr>
      <vt:lpstr>СОЦИАЛЬНО - ПСИХОЛОГИЧЕСКИЙ ПОРТРЕТ СУИЦИДАЛЬНОГО ПОДРОСТКА </vt:lpstr>
      <vt:lpstr>Презентация PowerPoint</vt:lpstr>
      <vt:lpstr>Презентация PowerPoint</vt:lpstr>
      <vt:lpstr>Презентация PowerPoint</vt:lpstr>
      <vt:lpstr>ПСИХОТИПЫ ПОДРОСТКОВ СКЛОННЫХ К АУТОАГРЕССИИ</vt:lpstr>
      <vt:lpstr>Презентация PowerPoint</vt:lpstr>
      <vt:lpstr>Презентация PowerPoint</vt:lpstr>
      <vt:lpstr>ИНДИВИДУАЛЬНЫЕ АНТИСУИЦИДАЛЬНЫЕ ФАКТОРЫ</vt:lpstr>
      <vt:lpstr>ОСНОВНЫЕ АНТИСУИЦИДАЛЬНЫЕ ФАКТОРЫ</vt:lpstr>
      <vt:lpstr>РЕКОМЕНДАЦИИ ПО ПРОВЕДЕНИЮ БЕСЕДЫ </vt:lpstr>
      <vt:lpstr>РЕЧЕВЫЕ ФОРМУЛЫ </vt:lpstr>
      <vt:lpstr>Презентация PowerPoint</vt:lpstr>
      <vt:lpstr>Презентация PowerPoint</vt:lpstr>
      <vt:lpstr>Презентация PowerPoint</vt:lpstr>
      <vt:lpstr>РЕСПУБЛИКАНСКИЙ КЛИНИЧЕСКИЙ ПСИХОТЕРАПЕВТИЧЕСКИЙ ЦЕНТР</vt:lpstr>
      <vt:lpstr>Презентация PowerPoint</vt:lpstr>
      <vt:lpstr>Презентация PowerPoint</vt:lpstr>
      <vt:lpstr>Презентация PowerPoint</vt:lpstr>
      <vt:lpstr>Презентация PowerPoint</vt:lpstr>
      <vt:lpstr>ГИПЕРТИМНЫЙ (ГИПЕРТИМИЧЕСКИЙ) ТИП</vt:lpstr>
      <vt:lpstr>ЭМОТИВНЫЙ (ЛАБИЛЬНЫЙ) ТИП</vt:lpstr>
      <vt:lpstr>ЦИКЛОТИМНЫЙ (ЦИКЛОТИМИЧЕСКИЙ, ЦИКЛОИДНЫЙ) ТИП</vt:lpstr>
      <vt:lpstr>ДИСТИМНЫЙ ТИП</vt:lpstr>
      <vt:lpstr>ВОЗБУДИМЫЙ (ЭПИЛЕПТОИДНЫЙ) ТИП </vt:lpstr>
      <vt:lpstr>       СЕНЗИТИВНЫЙ (ТРЕВОЖНЫЙ, ТРЕВОЖНО-БОЯЗЛИВЫЙ) ТИП  </vt:lpstr>
      <vt:lpstr>ПЕДАНТИЧНЫЙ (ПСИХАСТЕНИЧЕСКИЙ) ТИП </vt:lpstr>
      <vt:lpstr>ДЕМОНСТРАТИВНЫЙ (ИСТЕРОИДНО - ДЕМОНСТРАТИВНЫЙ) ТИП </vt:lpstr>
      <vt:lpstr>ЭКЗАЛЬТИРОВАННЫЙ ТИП</vt:lpstr>
      <vt:lpstr>НЕУСТОЙЧИВЫЙ ТИП  </vt:lpstr>
      <vt:lpstr>ШИЗОИДНЫЙ ТИП</vt:lpstr>
      <vt:lpstr>КОНФОРМНЫЙ ТИП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Главный врач</cp:lastModifiedBy>
  <cp:revision>386</cp:revision>
  <cp:lastPrinted>2024-03-29T16:18:24Z</cp:lastPrinted>
  <dcterms:created xsi:type="dcterms:W3CDTF">2022-08-24T11:36:49Z</dcterms:created>
  <dcterms:modified xsi:type="dcterms:W3CDTF">2024-04-22T05:42:16Z</dcterms:modified>
</cp:coreProperties>
</file>